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4"/>
  </p:notesMasterIdLst>
  <p:handoutMasterIdLst>
    <p:handoutMasterId r:id="rId25"/>
  </p:handoutMasterIdLst>
  <p:sldIdLst>
    <p:sldId id="445" r:id="rId5"/>
    <p:sldId id="707" r:id="rId6"/>
    <p:sldId id="908" r:id="rId7"/>
    <p:sldId id="911" r:id="rId8"/>
    <p:sldId id="896" r:id="rId9"/>
    <p:sldId id="897" r:id="rId10"/>
    <p:sldId id="941" r:id="rId11"/>
    <p:sldId id="942" r:id="rId12"/>
    <p:sldId id="898" r:id="rId13"/>
    <p:sldId id="936" r:id="rId14"/>
    <p:sldId id="872" r:id="rId15"/>
    <p:sldId id="937" r:id="rId16"/>
    <p:sldId id="938" r:id="rId17"/>
    <p:sldId id="939" r:id="rId18"/>
    <p:sldId id="940" r:id="rId19"/>
    <p:sldId id="917" r:id="rId20"/>
    <p:sldId id="880" r:id="rId21"/>
    <p:sldId id="895" r:id="rId22"/>
    <p:sldId id="847" r:id="rId2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46C"/>
    <a:srgbClr val="10167F"/>
    <a:srgbClr val="EA7200"/>
    <a:srgbClr val="7C81B8"/>
    <a:srgbClr val="3B3838"/>
    <a:srgbClr val="788EC7"/>
    <a:srgbClr val="000000"/>
    <a:srgbClr val="515151"/>
    <a:srgbClr val="4D4D4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F2C513-733F-4AD1-BA38-39F80FE22FF1}" v="4" dt="2020-08-03T14:11:3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79927" autoAdjust="0"/>
  </p:normalViewPr>
  <p:slideViewPr>
    <p:cSldViewPr snapToGrid="0">
      <p:cViewPr varScale="1">
        <p:scale>
          <a:sx n="57" d="100"/>
          <a:sy n="57" d="100"/>
        </p:scale>
        <p:origin x="1152"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1866" y="10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oopes\Dropbox\DREW\States\2020_Charts_Maps\COVID-19\COVID19%20Projection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34921194552176E-2"/>
          <c:y val="8.6120876960417939E-2"/>
          <c:w val="0.8838469071963021"/>
          <c:h val="0.83805075655616978"/>
        </c:manualLayout>
      </c:layout>
      <c:lineChart>
        <c:grouping val="standard"/>
        <c:varyColors val="0"/>
        <c:ser>
          <c:idx val="0"/>
          <c:order val="0"/>
          <c:tx>
            <c:strRef>
              <c:f>'Calcs (4)'!$C$17</c:f>
              <c:strCache>
                <c:ptCount val="1"/>
                <c:pt idx="0">
                  <c:v>Emotional Index</c:v>
                </c:pt>
              </c:strCache>
            </c:strRef>
          </c:tx>
          <c:spPr>
            <a:ln w="44450" cap="rnd">
              <a:solidFill>
                <a:srgbClr val="878ABF"/>
              </a:solidFill>
              <a:round/>
            </a:ln>
            <a:effectLst/>
          </c:spPr>
          <c:marker>
            <c:symbol val="none"/>
          </c:marker>
          <c:dLbls>
            <c:dLbl>
              <c:idx val="730"/>
              <c:layout>
                <c:manualLayout>
                  <c:x val="-3.3530576728493973E-2"/>
                  <c:y val="-0.10889143217562922"/>
                </c:manualLayout>
              </c:layout>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rgbClr val="878AB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5108445765974765"/>
                      <c:h val="7.612050331943801E-2"/>
                    </c:manualLayout>
                  </c15:layout>
                </c:ext>
                <c:ext xmlns:c16="http://schemas.microsoft.com/office/drawing/2014/chart" uri="{C3380CC4-5D6E-409C-BE32-E72D297353CC}">
                  <c16:uniqueId val="{00000000-D1FF-4015-BE3B-39BB1F163F8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878AB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'Calcs (4)'!$B$18:$B$749</c:f>
              <c:numCache>
                <c:formatCode>m/d/yyyy</c:formatCode>
                <c:ptCount val="732"/>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44382</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numCache>
            </c:numRef>
          </c:cat>
          <c:val>
            <c:numRef>
              <c:f>'Calcs (4)'!$C$18:$C$749</c:f>
              <c:numCache>
                <c:formatCode>General</c:formatCode>
                <c:ptCount val="732"/>
                <c:pt idx="0">
                  <c:v>54</c:v>
                </c:pt>
                <c:pt idx="1">
                  <c:v>53.1</c:v>
                </c:pt>
                <c:pt idx="2">
                  <c:v>52.2</c:v>
                </c:pt>
                <c:pt idx="3">
                  <c:v>51.300000000000004</c:v>
                </c:pt>
                <c:pt idx="4">
                  <c:v>50.4</c:v>
                </c:pt>
                <c:pt idx="5">
                  <c:v>51.300000000000004</c:v>
                </c:pt>
                <c:pt idx="6">
                  <c:v>50.4</c:v>
                </c:pt>
                <c:pt idx="7">
                  <c:v>49.5</c:v>
                </c:pt>
                <c:pt idx="8">
                  <c:v>48.6</c:v>
                </c:pt>
                <c:pt idx="9">
                  <c:v>49.5</c:v>
                </c:pt>
                <c:pt idx="10">
                  <c:v>50.4</c:v>
                </c:pt>
                <c:pt idx="11">
                  <c:v>49.5</c:v>
                </c:pt>
                <c:pt idx="12">
                  <c:v>48.6</c:v>
                </c:pt>
                <c:pt idx="13">
                  <c:v>48.6</c:v>
                </c:pt>
                <c:pt idx="14">
                  <c:v>49.5</c:v>
                </c:pt>
                <c:pt idx="15">
                  <c:v>48.6</c:v>
                </c:pt>
                <c:pt idx="16">
                  <c:v>47.7</c:v>
                </c:pt>
                <c:pt idx="17">
                  <c:v>46.800000000000004</c:v>
                </c:pt>
                <c:pt idx="18">
                  <c:v>47.7</c:v>
                </c:pt>
                <c:pt idx="19">
                  <c:v>46.800000000000004</c:v>
                </c:pt>
                <c:pt idx="20">
                  <c:v>47.7</c:v>
                </c:pt>
                <c:pt idx="21">
                  <c:v>48.6</c:v>
                </c:pt>
                <c:pt idx="22">
                  <c:v>49.5</c:v>
                </c:pt>
                <c:pt idx="23">
                  <c:v>50.4</c:v>
                </c:pt>
                <c:pt idx="24">
                  <c:v>49.5</c:v>
                </c:pt>
                <c:pt idx="25">
                  <c:v>48.6</c:v>
                </c:pt>
                <c:pt idx="26">
                  <c:v>47.7</c:v>
                </c:pt>
                <c:pt idx="27">
                  <c:v>48.6</c:v>
                </c:pt>
                <c:pt idx="28">
                  <c:v>49.5</c:v>
                </c:pt>
                <c:pt idx="29">
                  <c:v>48.6</c:v>
                </c:pt>
                <c:pt idx="30">
                  <c:v>47.7</c:v>
                </c:pt>
                <c:pt idx="31">
                  <c:v>48.6</c:v>
                </c:pt>
                <c:pt idx="32">
                  <c:v>49.5</c:v>
                </c:pt>
                <c:pt idx="33">
                  <c:v>48.6</c:v>
                </c:pt>
                <c:pt idx="34">
                  <c:v>47.7</c:v>
                </c:pt>
                <c:pt idx="35">
                  <c:v>48.6</c:v>
                </c:pt>
                <c:pt idx="36">
                  <c:v>47.7</c:v>
                </c:pt>
                <c:pt idx="37">
                  <c:v>48.6</c:v>
                </c:pt>
                <c:pt idx="38">
                  <c:v>47.7</c:v>
                </c:pt>
                <c:pt idx="39">
                  <c:v>46.800000000000004</c:v>
                </c:pt>
                <c:pt idx="40">
                  <c:v>47.7</c:v>
                </c:pt>
                <c:pt idx="41">
                  <c:v>48.6</c:v>
                </c:pt>
                <c:pt idx="42">
                  <c:v>48.6</c:v>
                </c:pt>
                <c:pt idx="43">
                  <c:v>47.7</c:v>
                </c:pt>
                <c:pt idx="44">
                  <c:v>46.800000000000004</c:v>
                </c:pt>
                <c:pt idx="45">
                  <c:v>47.7</c:v>
                </c:pt>
                <c:pt idx="46">
                  <c:v>46.800000000000004</c:v>
                </c:pt>
                <c:pt idx="47">
                  <c:v>45.9</c:v>
                </c:pt>
                <c:pt idx="48">
                  <c:v>45</c:v>
                </c:pt>
                <c:pt idx="49">
                  <c:v>44.1</c:v>
                </c:pt>
                <c:pt idx="50">
                  <c:v>43.2</c:v>
                </c:pt>
                <c:pt idx="51">
                  <c:v>44.1</c:v>
                </c:pt>
                <c:pt idx="52">
                  <c:v>43.2</c:v>
                </c:pt>
                <c:pt idx="53">
                  <c:v>42.300000000000004</c:v>
                </c:pt>
                <c:pt idx="54">
                  <c:v>43.2</c:v>
                </c:pt>
                <c:pt idx="55">
                  <c:v>42.300000000000004</c:v>
                </c:pt>
                <c:pt idx="56">
                  <c:v>41.4</c:v>
                </c:pt>
                <c:pt idx="57">
                  <c:v>42.300000000000004</c:v>
                </c:pt>
                <c:pt idx="58">
                  <c:v>41.4</c:v>
                </c:pt>
                <c:pt idx="59">
                  <c:v>40.5</c:v>
                </c:pt>
                <c:pt idx="60">
                  <c:v>40.5</c:v>
                </c:pt>
                <c:pt idx="61">
                  <c:v>41.4</c:v>
                </c:pt>
                <c:pt idx="62">
                  <c:v>40.5</c:v>
                </c:pt>
                <c:pt idx="63">
                  <c:v>39.6</c:v>
                </c:pt>
                <c:pt idx="64">
                  <c:v>40.5</c:v>
                </c:pt>
                <c:pt idx="65">
                  <c:v>39.6</c:v>
                </c:pt>
                <c:pt idx="66">
                  <c:v>38.700000000000003</c:v>
                </c:pt>
                <c:pt idx="67">
                  <c:v>39.6</c:v>
                </c:pt>
                <c:pt idx="68">
                  <c:v>40.5</c:v>
                </c:pt>
                <c:pt idx="69">
                  <c:v>40.5</c:v>
                </c:pt>
                <c:pt idx="70">
                  <c:v>39.6</c:v>
                </c:pt>
                <c:pt idx="71">
                  <c:v>38.700000000000003</c:v>
                </c:pt>
                <c:pt idx="72">
                  <c:v>38.700000000000003</c:v>
                </c:pt>
                <c:pt idx="73">
                  <c:v>39.6</c:v>
                </c:pt>
                <c:pt idx="74">
                  <c:v>39.6</c:v>
                </c:pt>
                <c:pt idx="75">
                  <c:v>40.5</c:v>
                </c:pt>
                <c:pt idx="76">
                  <c:v>39.6</c:v>
                </c:pt>
                <c:pt idx="77">
                  <c:v>40.5</c:v>
                </c:pt>
                <c:pt idx="78">
                  <c:v>39.6</c:v>
                </c:pt>
                <c:pt idx="79">
                  <c:v>38.700000000000003</c:v>
                </c:pt>
                <c:pt idx="80">
                  <c:v>39.6</c:v>
                </c:pt>
                <c:pt idx="81">
                  <c:v>40.5</c:v>
                </c:pt>
                <c:pt idx="82">
                  <c:v>40.5</c:v>
                </c:pt>
                <c:pt idx="83">
                  <c:v>39.6</c:v>
                </c:pt>
                <c:pt idx="84">
                  <c:v>39.6</c:v>
                </c:pt>
                <c:pt idx="85">
                  <c:v>40.5</c:v>
                </c:pt>
                <c:pt idx="86">
                  <c:v>39.6</c:v>
                </c:pt>
                <c:pt idx="87">
                  <c:v>39.6</c:v>
                </c:pt>
                <c:pt idx="88">
                  <c:v>38.700000000000003</c:v>
                </c:pt>
                <c:pt idx="89">
                  <c:v>38.700000000000003</c:v>
                </c:pt>
                <c:pt idx="90">
                  <c:v>38.700000000000003</c:v>
                </c:pt>
                <c:pt idx="91">
                  <c:v>39.6</c:v>
                </c:pt>
                <c:pt idx="92">
                  <c:v>40.5</c:v>
                </c:pt>
                <c:pt idx="93">
                  <c:v>39.6</c:v>
                </c:pt>
                <c:pt idx="94">
                  <c:v>38.700000000000003</c:v>
                </c:pt>
                <c:pt idx="95">
                  <c:v>37.800000000000004</c:v>
                </c:pt>
                <c:pt idx="96">
                  <c:v>36.9</c:v>
                </c:pt>
                <c:pt idx="97">
                  <c:v>36</c:v>
                </c:pt>
                <c:pt idx="98">
                  <c:v>35.1</c:v>
                </c:pt>
                <c:pt idx="99">
                  <c:v>36</c:v>
                </c:pt>
                <c:pt idx="100">
                  <c:v>35.1</c:v>
                </c:pt>
                <c:pt idx="101">
                  <c:v>34.200000000000003</c:v>
                </c:pt>
                <c:pt idx="102">
                  <c:v>33.300000000000004</c:v>
                </c:pt>
                <c:pt idx="103">
                  <c:v>33.300000000000004</c:v>
                </c:pt>
                <c:pt idx="104">
                  <c:v>34.200000000000003</c:v>
                </c:pt>
                <c:pt idx="105">
                  <c:v>35.1</c:v>
                </c:pt>
                <c:pt idx="106">
                  <c:v>36</c:v>
                </c:pt>
                <c:pt idx="107">
                  <c:v>36</c:v>
                </c:pt>
                <c:pt idx="108">
                  <c:v>36.9</c:v>
                </c:pt>
                <c:pt idx="109">
                  <c:v>36</c:v>
                </c:pt>
                <c:pt idx="110">
                  <c:v>36</c:v>
                </c:pt>
                <c:pt idx="111">
                  <c:v>36.9</c:v>
                </c:pt>
                <c:pt idx="112">
                  <c:v>37.800000000000004</c:v>
                </c:pt>
                <c:pt idx="113">
                  <c:v>37.800000000000004</c:v>
                </c:pt>
                <c:pt idx="114">
                  <c:v>38.700000000000003</c:v>
                </c:pt>
                <c:pt idx="115">
                  <c:v>39.6</c:v>
                </c:pt>
                <c:pt idx="116">
                  <c:v>40.5</c:v>
                </c:pt>
                <c:pt idx="117">
                  <c:v>40.5</c:v>
                </c:pt>
                <c:pt idx="118">
                  <c:v>39.6</c:v>
                </c:pt>
                <c:pt idx="119">
                  <c:v>40.5</c:v>
                </c:pt>
                <c:pt idx="120">
                  <c:v>39.6</c:v>
                </c:pt>
                <c:pt idx="121">
                  <c:v>40.5</c:v>
                </c:pt>
                <c:pt idx="122">
                  <c:v>41.4</c:v>
                </c:pt>
                <c:pt idx="123">
                  <c:v>42.300000000000004</c:v>
                </c:pt>
                <c:pt idx="124">
                  <c:v>43.2</c:v>
                </c:pt>
                <c:pt idx="125">
                  <c:v>42.300000000000004</c:v>
                </c:pt>
                <c:pt idx="126">
                  <c:v>43.2</c:v>
                </c:pt>
                <c:pt idx="127">
                  <c:v>42.300000000000004</c:v>
                </c:pt>
                <c:pt idx="128">
                  <c:v>41.4</c:v>
                </c:pt>
                <c:pt idx="129">
                  <c:v>40.5</c:v>
                </c:pt>
                <c:pt idx="130">
                  <c:v>39.6</c:v>
                </c:pt>
                <c:pt idx="131">
                  <c:v>40.5</c:v>
                </c:pt>
                <c:pt idx="132">
                  <c:v>39.6</c:v>
                </c:pt>
                <c:pt idx="133">
                  <c:v>39.6</c:v>
                </c:pt>
                <c:pt idx="134">
                  <c:v>38.700000000000003</c:v>
                </c:pt>
                <c:pt idx="135">
                  <c:v>38.700000000000003</c:v>
                </c:pt>
                <c:pt idx="136">
                  <c:v>37.800000000000004</c:v>
                </c:pt>
                <c:pt idx="137">
                  <c:v>38.700000000000003</c:v>
                </c:pt>
                <c:pt idx="138">
                  <c:v>37.800000000000004</c:v>
                </c:pt>
                <c:pt idx="139">
                  <c:v>36.9</c:v>
                </c:pt>
                <c:pt idx="140">
                  <c:v>36</c:v>
                </c:pt>
                <c:pt idx="141">
                  <c:v>35.1</c:v>
                </c:pt>
                <c:pt idx="142">
                  <c:v>34.200000000000003</c:v>
                </c:pt>
                <c:pt idx="143">
                  <c:v>35.1</c:v>
                </c:pt>
                <c:pt idx="144">
                  <c:v>36</c:v>
                </c:pt>
                <c:pt idx="145">
                  <c:v>36.9</c:v>
                </c:pt>
                <c:pt idx="146">
                  <c:v>36.9</c:v>
                </c:pt>
                <c:pt idx="147">
                  <c:v>37.800000000000004</c:v>
                </c:pt>
                <c:pt idx="148">
                  <c:v>38.700000000000003</c:v>
                </c:pt>
                <c:pt idx="149">
                  <c:v>38.700000000000003</c:v>
                </c:pt>
                <c:pt idx="150">
                  <c:v>39.6</c:v>
                </c:pt>
                <c:pt idx="151">
                  <c:v>40.5</c:v>
                </c:pt>
                <c:pt idx="152">
                  <c:v>40.5</c:v>
                </c:pt>
                <c:pt idx="153">
                  <c:v>40.5</c:v>
                </c:pt>
                <c:pt idx="154">
                  <c:v>40.5</c:v>
                </c:pt>
                <c:pt idx="155">
                  <c:v>40.5</c:v>
                </c:pt>
                <c:pt idx="156">
                  <c:v>41.4</c:v>
                </c:pt>
                <c:pt idx="157">
                  <c:v>42.300000000000004</c:v>
                </c:pt>
                <c:pt idx="158">
                  <c:v>43.2</c:v>
                </c:pt>
                <c:pt idx="159">
                  <c:v>44.1</c:v>
                </c:pt>
                <c:pt idx="160">
                  <c:v>44.1</c:v>
                </c:pt>
                <c:pt idx="161">
                  <c:v>45</c:v>
                </c:pt>
                <c:pt idx="162">
                  <c:v>45.9</c:v>
                </c:pt>
                <c:pt idx="163">
                  <c:v>46.800000000000004</c:v>
                </c:pt>
                <c:pt idx="164">
                  <c:v>47.7</c:v>
                </c:pt>
                <c:pt idx="165">
                  <c:v>48.6</c:v>
                </c:pt>
                <c:pt idx="166">
                  <c:v>50.4</c:v>
                </c:pt>
                <c:pt idx="167">
                  <c:v>49.5</c:v>
                </c:pt>
                <c:pt idx="168">
                  <c:v>48.6</c:v>
                </c:pt>
                <c:pt idx="169">
                  <c:v>47.7</c:v>
                </c:pt>
                <c:pt idx="170">
                  <c:v>46.800000000000004</c:v>
                </c:pt>
                <c:pt idx="171">
                  <c:v>45.9</c:v>
                </c:pt>
                <c:pt idx="172">
                  <c:v>45</c:v>
                </c:pt>
                <c:pt idx="173">
                  <c:v>45</c:v>
                </c:pt>
                <c:pt idx="174">
                  <c:v>45.9</c:v>
                </c:pt>
                <c:pt idx="175">
                  <c:v>46.800000000000004</c:v>
                </c:pt>
                <c:pt idx="176">
                  <c:v>47.7</c:v>
                </c:pt>
                <c:pt idx="177">
                  <c:v>48.6</c:v>
                </c:pt>
                <c:pt idx="178">
                  <c:v>49.5</c:v>
                </c:pt>
                <c:pt idx="179">
                  <c:v>50.4</c:v>
                </c:pt>
                <c:pt idx="180">
                  <c:v>51.300000000000004</c:v>
                </c:pt>
                <c:pt idx="181">
                  <c:v>52.2</c:v>
                </c:pt>
                <c:pt idx="182">
                  <c:v>53.1</c:v>
                </c:pt>
                <c:pt idx="183">
                  <c:v>54</c:v>
                </c:pt>
                <c:pt idx="184">
                  <c:v>67.100000000000009</c:v>
                </c:pt>
                <c:pt idx="185">
                  <c:v>67.100000000000009</c:v>
                </c:pt>
                <c:pt idx="186">
                  <c:v>68.2</c:v>
                </c:pt>
                <c:pt idx="187">
                  <c:v>69.300000000000011</c:v>
                </c:pt>
                <c:pt idx="188">
                  <c:v>70.400000000000006</c:v>
                </c:pt>
                <c:pt idx="189">
                  <c:v>71.5</c:v>
                </c:pt>
                <c:pt idx="190">
                  <c:v>72.600000000000009</c:v>
                </c:pt>
                <c:pt idx="191">
                  <c:v>73.7</c:v>
                </c:pt>
                <c:pt idx="192">
                  <c:v>74.800000000000011</c:v>
                </c:pt>
                <c:pt idx="193">
                  <c:v>75.900000000000006</c:v>
                </c:pt>
                <c:pt idx="194">
                  <c:v>77</c:v>
                </c:pt>
                <c:pt idx="195">
                  <c:v>78.100000000000009</c:v>
                </c:pt>
                <c:pt idx="196">
                  <c:v>79.2</c:v>
                </c:pt>
                <c:pt idx="197">
                  <c:v>80.300000000000011</c:v>
                </c:pt>
                <c:pt idx="198">
                  <c:v>81.400000000000006</c:v>
                </c:pt>
                <c:pt idx="199">
                  <c:v>82.5</c:v>
                </c:pt>
                <c:pt idx="200">
                  <c:v>81.400000000000006</c:v>
                </c:pt>
                <c:pt idx="201">
                  <c:v>82.5</c:v>
                </c:pt>
                <c:pt idx="202">
                  <c:v>83.600000000000009</c:v>
                </c:pt>
                <c:pt idx="203">
                  <c:v>82.5</c:v>
                </c:pt>
                <c:pt idx="204">
                  <c:v>83.600000000000009</c:v>
                </c:pt>
                <c:pt idx="205">
                  <c:v>84.7</c:v>
                </c:pt>
                <c:pt idx="206">
                  <c:v>83.600000000000009</c:v>
                </c:pt>
                <c:pt idx="207">
                  <c:v>85.800000000000011</c:v>
                </c:pt>
                <c:pt idx="208">
                  <c:v>86.9</c:v>
                </c:pt>
                <c:pt idx="209">
                  <c:v>85.800000000000011</c:v>
                </c:pt>
                <c:pt idx="210">
                  <c:v>86.9</c:v>
                </c:pt>
                <c:pt idx="211">
                  <c:v>88</c:v>
                </c:pt>
                <c:pt idx="212">
                  <c:v>88</c:v>
                </c:pt>
                <c:pt idx="213">
                  <c:v>86.9</c:v>
                </c:pt>
                <c:pt idx="214">
                  <c:v>88</c:v>
                </c:pt>
                <c:pt idx="215">
                  <c:v>86.9</c:v>
                </c:pt>
                <c:pt idx="216">
                  <c:v>88</c:v>
                </c:pt>
                <c:pt idx="217">
                  <c:v>86.9</c:v>
                </c:pt>
                <c:pt idx="218">
                  <c:v>85.800000000000011</c:v>
                </c:pt>
                <c:pt idx="219">
                  <c:v>86.9</c:v>
                </c:pt>
                <c:pt idx="220">
                  <c:v>85.800000000000011</c:v>
                </c:pt>
                <c:pt idx="221">
                  <c:v>84.7</c:v>
                </c:pt>
                <c:pt idx="222">
                  <c:v>85.800000000000011</c:v>
                </c:pt>
                <c:pt idx="223">
                  <c:v>84.7</c:v>
                </c:pt>
                <c:pt idx="224">
                  <c:v>83.600000000000009</c:v>
                </c:pt>
                <c:pt idx="225">
                  <c:v>82.5</c:v>
                </c:pt>
                <c:pt idx="226">
                  <c:v>83.600000000000009</c:v>
                </c:pt>
                <c:pt idx="227">
                  <c:v>82.5</c:v>
                </c:pt>
                <c:pt idx="228">
                  <c:v>81.400000000000006</c:v>
                </c:pt>
                <c:pt idx="229">
                  <c:v>80.300000000000011</c:v>
                </c:pt>
                <c:pt idx="230">
                  <c:v>79.2</c:v>
                </c:pt>
                <c:pt idx="231">
                  <c:v>78.100000000000009</c:v>
                </c:pt>
                <c:pt idx="232">
                  <c:v>77</c:v>
                </c:pt>
                <c:pt idx="233">
                  <c:v>78.100000000000009</c:v>
                </c:pt>
                <c:pt idx="234">
                  <c:v>79.2</c:v>
                </c:pt>
                <c:pt idx="235">
                  <c:v>78.100000000000009</c:v>
                </c:pt>
                <c:pt idx="236">
                  <c:v>77</c:v>
                </c:pt>
                <c:pt idx="237">
                  <c:v>75.900000000000006</c:v>
                </c:pt>
                <c:pt idx="238">
                  <c:v>74.800000000000011</c:v>
                </c:pt>
                <c:pt idx="239">
                  <c:v>73.7</c:v>
                </c:pt>
                <c:pt idx="240">
                  <c:v>74.800000000000011</c:v>
                </c:pt>
                <c:pt idx="241">
                  <c:v>73.7</c:v>
                </c:pt>
                <c:pt idx="242">
                  <c:v>72.600000000000009</c:v>
                </c:pt>
                <c:pt idx="243">
                  <c:v>73.7</c:v>
                </c:pt>
                <c:pt idx="244">
                  <c:v>72.600000000000009</c:v>
                </c:pt>
                <c:pt idx="245">
                  <c:v>71.5</c:v>
                </c:pt>
                <c:pt idx="246">
                  <c:v>70.400000000000006</c:v>
                </c:pt>
                <c:pt idx="247">
                  <c:v>71.5</c:v>
                </c:pt>
                <c:pt idx="248">
                  <c:v>70.400000000000006</c:v>
                </c:pt>
                <c:pt idx="249">
                  <c:v>69.300000000000011</c:v>
                </c:pt>
                <c:pt idx="250">
                  <c:v>68.2</c:v>
                </c:pt>
                <c:pt idx="251">
                  <c:v>67.100000000000009</c:v>
                </c:pt>
                <c:pt idx="252">
                  <c:v>54</c:v>
                </c:pt>
                <c:pt idx="253">
                  <c:v>53.1</c:v>
                </c:pt>
                <c:pt idx="254">
                  <c:v>54</c:v>
                </c:pt>
                <c:pt idx="255">
                  <c:v>53.1</c:v>
                </c:pt>
                <c:pt idx="256">
                  <c:v>52.2</c:v>
                </c:pt>
                <c:pt idx="257">
                  <c:v>53.1</c:v>
                </c:pt>
                <c:pt idx="258">
                  <c:v>52.2</c:v>
                </c:pt>
                <c:pt idx="259">
                  <c:v>51.300000000000004</c:v>
                </c:pt>
                <c:pt idx="260">
                  <c:v>50.4</c:v>
                </c:pt>
                <c:pt idx="261">
                  <c:v>51.300000000000004</c:v>
                </c:pt>
                <c:pt idx="262">
                  <c:v>50.4</c:v>
                </c:pt>
                <c:pt idx="263">
                  <c:v>49.5</c:v>
                </c:pt>
                <c:pt idx="264">
                  <c:v>50.4</c:v>
                </c:pt>
                <c:pt idx="265">
                  <c:v>49.5</c:v>
                </c:pt>
                <c:pt idx="266">
                  <c:v>50.4</c:v>
                </c:pt>
                <c:pt idx="267">
                  <c:v>51.300000000000004</c:v>
                </c:pt>
                <c:pt idx="268">
                  <c:v>52.2</c:v>
                </c:pt>
                <c:pt idx="269">
                  <c:v>51.300000000000004</c:v>
                </c:pt>
                <c:pt idx="270">
                  <c:v>50.4</c:v>
                </c:pt>
                <c:pt idx="271">
                  <c:v>51.300000000000004</c:v>
                </c:pt>
                <c:pt idx="272">
                  <c:v>50.4</c:v>
                </c:pt>
                <c:pt idx="273">
                  <c:v>51.300000000000004</c:v>
                </c:pt>
                <c:pt idx="274">
                  <c:v>52.2</c:v>
                </c:pt>
                <c:pt idx="275">
                  <c:v>53.1</c:v>
                </c:pt>
                <c:pt idx="276">
                  <c:v>54</c:v>
                </c:pt>
                <c:pt idx="277">
                  <c:v>56</c:v>
                </c:pt>
                <c:pt idx="278">
                  <c:v>54</c:v>
                </c:pt>
                <c:pt idx="279">
                  <c:v>53.1</c:v>
                </c:pt>
                <c:pt idx="280">
                  <c:v>52.2</c:v>
                </c:pt>
                <c:pt idx="281">
                  <c:v>51.300000000000004</c:v>
                </c:pt>
                <c:pt idx="282">
                  <c:v>52.2</c:v>
                </c:pt>
                <c:pt idx="283">
                  <c:v>51.300000000000004</c:v>
                </c:pt>
                <c:pt idx="284">
                  <c:v>50.4</c:v>
                </c:pt>
                <c:pt idx="285">
                  <c:v>51.300000000000004</c:v>
                </c:pt>
                <c:pt idx="286">
                  <c:v>50.4</c:v>
                </c:pt>
                <c:pt idx="287">
                  <c:v>49.5</c:v>
                </c:pt>
                <c:pt idx="288">
                  <c:v>48.6</c:v>
                </c:pt>
                <c:pt idx="289">
                  <c:v>49.5</c:v>
                </c:pt>
                <c:pt idx="290">
                  <c:v>48.6</c:v>
                </c:pt>
                <c:pt idx="291">
                  <c:v>47.7</c:v>
                </c:pt>
                <c:pt idx="292">
                  <c:v>48.6</c:v>
                </c:pt>
                <c:pt idx="293">
                  <c:v>47.7</c:v>
                </c:pt>
                <c:pt idx="294">
                  <c:v>46.800000000000004</c:v>
                </c:pt>
                <c:pt idx="295">
                  <c:v>45.9</c:v>
                </c:pt>
                <c:pt idx="296">
                  <c:v>46.800000000000004</c:v>
                </c:pt>
                <c:pt idx="297">
                  <c:v>45.9</c:v>
                </c:pt>
                <c:pt idx="298">
                  <c:v>45</c:v>
                </c:pt>
                <c:pt idx="299">
                  <c:v>45.9</c:v>
                </c:pt>
                <c:pt idx="300">
                  <c:v>45</c:v>
                </c:pt>
                <c:pt idx="301">
                  <c:v>44.1</c:v>
                </c:pt>
                <c:pt idx="302">
                  <c:v>43.2</c:v>
                </c:pt>
                <c:pt idx="303">
                  <c:v>44.1</c:v>
                </c:pt>
                <c:pt idx="304">
                  <c:v>43.2</c:v>
                </c:pt>
                <c:pt idx="305">
                  <c:v>42.300000000000004</c:v>
                </c:pt>
                <c:pt idx="306">
                  <c:v>41.4</c:v>
                </c:pt>
                <c:pt idx="307">
                  <c:v>40.5</c:v>
                </c:pt>
                <c:pt idx="308">
                  <c:v>39.6</c:v>
                </c:pt>
                <c:pt idx="309">
                  <c:v>38.700000000000003</c:v>
                </c:pt>
                <c:pt idx="310">
                  <c:v>39.6</c:v>
                </c:pt>
                <c:pt idx="311">
                  <c:v>38.700000000000003</c:v>
                </c:pt>
                <c:pt idx="312">
                  <c:v>37.800000000000004</c:v>
                </c:pt>
                <c:pt idx="313">
                  <c:v>36.9</c:v>
                </c:pt>
                <c:pt idx="314">
                  <c:v>36</c:v>
                </c:pt>
                <c:pt idx="315">
                  <c:v>36</c:v>
                </c:pt>
                <c:pt idx="316">
                  <c:v>35.1</c:v>
                </c:pt>
                <c:pt idx="317">
                  <c:v>36</c:v>
                </c:pt>
                <c:pt idx="318">
                  <c:v>36.9</c:v>
                </c:pt>
                <c:pt idx="319">
                  <c:v>37.800000000000004</c:v>
                </c:pt>
                <c:pt idx="320">
                  <c:v>38.700000000000003</c:v>
                </c:pt>
                <c:pt idx="321">
                  <c:v>39.6</c:v>
                </c:pt>
                <c:pt idx="322">
                  <c:v>40.5</c:v>
                </c:pt>
                <c:pt idx="323">
                  <c:v>39.6</c:v>
                </c:pt>
                <c:pt idx="324">
                  <c:v>39.6</c:v>
                </c:pt>
                <c:pt idx="325">
                  <c:v>38.700000000000003</c:v>
                </c:pt>
                <c:pt idx="326">
                  <c:v>37.800000000000004</c:v>
                </c:pt>
                <c:pt idx="327">
                  <c:v>36.9</c:v>
                </c:pt>
                <c:pt idx="328">
                  <c:v>36</c:v>
                </c:pt>
                <c:pt idx="329">
                  <c:v>35.1</c:v>
                </c:pt>
                <c:pt idx="330">
                  <c:v>34.200000000000003</c:v>
                </c:pt>
                <c:pt idx="331">
                  <c:v>32.4</c:v>
                </c:pt>
                <c:pt idx="332">
                  <c:v>31.5</c:v>
                </c:pt>
                <c:pt idx="333">
                  <c:v>30.6</c:v>
                </c:pt>
                <c:pt idx="334">
                  <c:v>29.7</c:v>
                </c:pt>
                <c:pt idx="335">
                  <c:v>28.8</c:v>
                </c:pt>
                <c:pt idx="336">
                  <c:v>27.900000000000002</c:v>
                </c:pt>
                <c:pt idx="337">
                  <c:v>27</c:v>
                </c:pt>
                <c:pt idx="338">
                  <c:v>27.900000000000002</c:v>
                </c:pt>
                <c:pt idx="339">
                  <c:v>27</c:v>
                </c:pt>
                <c:pt idx="340">
                  <c:v>26.1</c:v>
                </c:pt>
                <c:pt idx="341">
                  <c:v>25.2</c:v>
                </c:pt>
                <c:pt idx="342">
                  <c:v>24.3</c:v>
                </c:pt>
                <c:pt idx="343">
                  <c:v>23.400000000000002</c:v>
                </c:pt>
                <c:pt idx="344">
                  <c:v>22.5</c:v>
                </c:pt>
                <c:pt idx="345">
                  <c:v>23.400000000000002</c:v>
                </c:pt>
                <c:pt idx="346">
                  <c:v>22.5</c:v>
                </c:pt>
                <c:pt idx="347">
                  <c:v>23.400000000000002</c:v>
                </c:pt>
                <c:pt idx="348">
                  <c:v>24.3</c:v>
                </c:pt>
                <c:pt idx="349">
                  <c:v>25.2</c:v>
                </c:pt>
                <c:pt idx="350">
                  <c:v>27</c:v>
                </c:pt>
                <c:pt idx="351">
                  <c:v>28.8</c:v>
                </c:pt>
                <c:pt idx="352">
                  <c:v>30.6</c:v>
                </c:pt>
                <c:pt idx="353">
                  <c:v>31.5</c:v>
                </c:pt>
                <c:pt idx="354">
                  <c:v>31.5</c:v>
                </c:pt>
                <c:pt idx="355">
                  <c:v>32.4</c:v>
                </c:pt>
                <c:pt idx="356">
                  <c:v>33.300000000000004</c:v>
                </c:pt>
                <c:pt idx="357">
                  <c:v>35.1</c:v>
                </c:pt>
                <c:pt idx="358">
                  <c:v>36.9</c:v>
                </c:pt>
                <c:pt idx="359">
                  <c:v>37.800000000000004</c:v>
                </c:pt>
                <c:pt idx="360">
                  <c:v>37.800000000000004</c:v>
                </c:pt>
                <c:pt idx="361">
                  <c:v>37.800000000000004</c:v>
                </c:pt>
                <c:pt idx="362">
                  <c:v>36.9</c:v>
                </c:pt>
                <c:pt idx="363">
                  <c:v>36.9</c:v>
                </c:pt>
                <c:pt idx="364">
                  <c:v>37.800000000000004</c:v>
                </c:pt>
                <c:pt idx="365">
                  <c:v>36.9</c:v>
                </c:pt>
                <c:pt idx="366">
                  <c:v>37.800000000000004</c:v>
                </c:pt>
                <c:pt idx="367">
                  <c:v>37.800000000000004</c:v>
                </c:pt>
                <c:pt idx="368">
                  <c:v>37.800000000000004</c:v>
                </c:pt>
                <c:pt idx="369">
                  <c:v>36.9</c:v>
                </c:pt>
                <c:pt idx="370">
                  <c:v>37.800000000000004</c:v>
                </c:pt>
                <c:pt idx="371">
                  <c:v>36.9</c:v>
                </c:pt>
                <c:pt idx="372">
                  <c:v>36</c:v>
                </c:pt>
                <c:pt idx="373">
                  <c:v>35.1</c:v>
                </c:pt>
                <c:pt idx="374">
                  <c:v>34.200000000000003</c:v>
                </c:pt>
                <c:pt idx="375">
                  <c:v>35.1</c:v>
                </c:pt>
                <c:pt idx="376">
                  <c:v>34.200000000000003</c:v>
                </c:pt>
                <c:pt idx="377">
                  <c:v>33.300000000000004</c:v>
                </c:pt>
                <c:pt idx="378">
                  <c:v>32.4</c:v>
                </c:pt>
                <c:pt idx="379">
                  <c:v>31.5</c:v>
                </c:pt>
                <c:pt idx="380">
                  <c:v>32.4</c:v>
                </c:pt>
                <c:pt idx="381">
                  <c:v>32.4</c:v>
                </c:pt>
                <c:pt idx="382">
                  <c:v>31.5</c:v>
                </c:pt>
                <c:pt idx="383">
                  <c:v>30.6</c:v>
                </c:pt>
                <c:pt idx="384">
                  <c:v>29.7</c:v>
                </c:pt>
                <c:pt idx="385">
                  <c:v>28.8</c:v>
                </c:pt>
                <c:pt idx="386">
                  <c:v>28.8</c:v>
                </c:pt>
                <c:pt idx="387">
                  <c:v>29.7</c:v>
                </c:pt>
                <c:pt idx="388">
                  <c:v>28.8</c:v>
                </c:pt>
                <c:pt idx="389">
                  <c:v>29.7</c:v>
                </c:pt>
                <c:pt idx="390">
                  <c:v>27.900000000000002</c:v>
                </c:pt>
                <c:pt idx="391">
                  <c:v>27</c:v>
                </c:pt>
                <c:pt idx="392">
                  <c:v>27.900000000000002</c:v>
                </c:pt>
                <c:pt idx="393">
                  <c:v>27</c:v>
                </c:pt>
                <c:pt idx="394">
                  <c:v>27</c:v>
                </c:pt>
                <c:pt idx="395">
                  <c:v>27.900000000000002</c:v>
                </c:pt>
                <c:pt idx="396">
                  <c:v>27</c:v>
                </c:pt>
                <c:pt idx="397">
                  <c:v>26.1</c:v>
                </c:pt>
                <c:pt idx="398">
                  <c:v>25.2</c:v>
                </c:pt>
                <c:pt idx="399">
                  <c:v>24.3</c:v>
                </c:pt>
                <c:pt idx="400">
                  <c:v>23.400000000000002</c:v>
                </c:pt>
                <c:pt idx="401">
                  <c:v>24.3</c:v>
                </c:pt>
                <c:pt idx="402">
                  <c:v>23.400000000000002</c:v>
                </c:pt>
                <c:pt idx="403">
                  <c:v>22.5</c:v>
                </c:pt>
                <c:pt idx="404">
                  <c:v>21.6</c:v>
                </c:pt>
                <c:pt idx="405">
                  <c:v>20.7</c:v>
                </c:pt>
                <c:pt idx="406">
                  <c:v>20.7</c:v>
                </c:pt>
                <c:pt idx="407">
                  <c:v>19.8</c:v>
                </c:pt>
                <c:pt idx="408">
                  <c:v>19.8</c:v>
                </c:pt>
                <c:pt idx="409">
                  <c:v>18.900000000000002</c:v>
                </c:pt>
                <c:pt idx="410">
                  <c:v>18.900000000000002</c:v>
                </c:pt>
                <c:pt idx="411">
                  <c:v>18</c:v>
                </c:pt>
                <c:pt idx="412">
                  <c:v>18.900000000000002</c:v>
                </c:pt>
                <c:pt idx="413">
                  <c:v>18</c:v>
                </c:pt>
                <c:pt idx="414">
                  <c:v>18.900000000000002</c:v>
                </c:pt>
                <c:pt idx="415">
                  <c:v>18.900000000000002</c:v>
                </c:pt>
                <c:pt idx="416">
                  <c:v>19.8</c:v>
                </c:pt>
                <c:pt idx="417">
                  <c:v>19.8</c:v>
                </c:pt>
                <c:pt idx="418">
                  <c:v>18.900000000000002</c:v>
                </c:pt>
                <c:pt idx="419">
                  <c:v>19.8</c:v>
                </c:pt>
                <c:pt idx="420">
                  <c:v>20.7</c:v>
                </c:pt>
                <c:pt idx="421">
                  <c:v>21.6</c:v>
                </c:pt>
                <c:pt idx="422">
                  <c:v>22.5</c:v>
                </c:pt>
                <c:pt idx="423">
                  <c:v>23.400000000000002</c:v>
                </c:pt>
                <c:pt idx="424">
                  <c:v>24.3</c:v>
                </c:pt>
                <c:pt idx="425">
                  <c:v>25.2</c:v>
                </c:pt>
                <c:pt idx="426">
                  <c:v>26.1</c:v>
                </c:pt>
                <c:pt idx="427">
                  <c:v>27</c:v>
                </c:pt>
                <c:pt idx="428">
                  <c:v>26.1</c:v>
                </c:pt>
                <c:pt idx="429">
                  <c:v>27</c:v>
                </c:pt>
                <c:pt idx="430">
                  <c:v>27.900000000000002</c:v>
                </c:pt>
                <c:pt idx="431">
                  <c:v>28.8</c:v>
                </c:pt>
                <c:pt idx="432">
                  <c:v>27.900000000000002</c:v>
                </c:pt>
                <c:pt idx="433">
                  <c:v>28.8</c:v>
                </c:pt>
                <c:pt idx="434">
                  <c:v>29.7</c:v>
                </c:pt>
                <c:pt idx="435">
                  <c:v>28.8</c:v>
                </c:pt>
                <c:pt idx="436">
                  <c:v>28.8</c:v>
                </c:pt>
                <c:pt idx="437">
                  <c:v>29.7</c:v>
                </c:pt>
                <c:pt idx="438">
                  <c:v>28.8</c:v>
                </c:pt>
                <c:pt idx="439">
                  <c:v>29.7</c:v>
                </c:pt>
                <c:pt idx="440">
                  <c:v>28.8</c:v>
                </c:pt>
                <c:pt idx="441">
                  <c:v>27.900000000000002</c:v>
                </c:pt>
                <c:pt idx="442">
                  <c:v>28.8</c:v>
                </c:pt>
                <c:pt idx="443">
                  <c:v>28.8</c:v>
                </c:pt>
                <c:pt idx="444">
                  <c:v>29.7</c:v>
                </c:pt>
                <c:pt idx="445">
                  <c:v>28.8</c:v>
                </c:pt>
                <c:pt idx="446">
                  <c:v>29.7</c:v>
                </c:pt>
                <c:pt idx="447">
                  <c:v>30.6</c:v>
                </c:pt>
                <c:pt idx="448">
                  <c:v>29.7</c:v>
                </c:pt>
                <c:pt idx="449">
                  <c:v>30.6</c:v>
                </c:pt>
                <c:pt idx="450">
                  <c:v>30.6</c:v>
                </c:pt>
                <c:pt idx="451">
                  <c:v>31.5</c:v>
                </c:pt>
                <c:pt idx="452">
                  <c:v>30.6</c:v>
                </c:pt>
                <c:pt idx="453">
                  <c:v>31.5</c:v>
                </c:pt>
                <c:pt idx="454">
                  <c:v>32.4</c:v>
                </c:pt>
                <c:pt idx="455">
                  <c:v>33.300000000000004</c:v>
                </c:pt>
                <c:pt idx="456">
                  <c:v>34.200000000000003</c:v>
                </c:pt>
                <c:pt idx="457">
                  <c:v>35.1</c:v>
                </c:pt>
                <c:pt idx="458">
                  <c:v>36.9</c:v>
                </c:pt>
                <c:pt idx="459">
                  <c:v>36</c:v>
                </c:pt>
                <c:pt idx="460">
                  <c:v>36.9</c:v>
                </c:pt>
                <c:pt idx="461">
                  <c:v>36.9</c:v>
                </c:pt>
                <c:pt idx="462">
                  <c:v>37.800000000000004</c:v>
                </c:pt>
                <c:pt idx="463">
                  <c:v>36.9</c:v>
                </c:pt>
                <c:pt idx="464">
                  <c:v>37.800000000000004</c:v>
                </c:pt>
                <c:pt idx="465">
                  <c:v>36.9</c:v>
                </c:pt>
                <c:pt idx="466">
                  <c:v>36</c:v>
                </c:pt>
                <c:pt idx="467">
                  <c:v>36.9</c:v>
                </c:pt>
                <c:pt idx="468">
                  <c:v>36.9</c:v>
                </c:pt>
                <c:pt idx="469">
                  <c:v>36</c:v>
                </c:pt>
                <c:pt idx="470">
                  <c:v>35.1</c:v>
                </c:pt>
                <c:pt idx="471">
                  <c:v>36</c:v>
                </c:pt>
                <c:pt idx="472">
                  <c:v>35.1</c:v>
                </c:pt>
                <c:pt idx="473">
                  <c:v>34.200000000000003</c:v>
                </c:pt>
                <c:pt idx="474">
                  <c:v>33.300000000000004</c:v>
                </c:pt>
                <c:pt idx="475">
                  <c:v>33.300000000000004</c:v>
                </c:pt>
                <c:pt idx="476">
                  <c:v>32.4</c:v>
                </c:pt>
                <c:pt idx="477">
                  <c:v>31.5</c:v>
                </c:pt>
                <c:pt idx="478">
                  <c:v>32.4</c:v>
                </c:pt>
                <c:pt idx="479">
                  <c:v>31.5</c:v>
                </c:pt>
                <c:pt idx="480">
                  <c:v>30.6</c:v>
                </c:pt>
                <c:pt idx="481">
                  <c:v>31.5</c:v>
                </c:pt>
                <c:pt idx="482">
                  <c:v>32.4</c:v>
                </c:pt>
                <c:pt idx="483">
                  <c:v>32.4</c:v>
                </c:pt>
                <c:pt idx="484">
                  <c:v>31.5</c:v>
                </c:pt>
                <c:pt idx="485">
                  <c:v>32.4</c:v>
                </c:pt>
                <c:pt idx="486">
                  <c:v>32.4</c:v>
                </c:pt>
                <c:pt idx="487">
                  <c:v>33.300000000000004</c:v>
                </c:pt>
                <c:pt idx="488">
                  <c:v>32.4</c:v>
                </c:pt>
                <c:pt idx="489">
                  <c:v>33.300000000000004</c:v>
                </c:pt>
                <c:pt idx="490">
                  <c:v>32.4</c:v>
                </c:pt>
                <c:pt idx="491">
                  <c:v>31.5</c:v>
                </c:pt>
                <c:pt idx="492">
                  <c:v>32.4</c:v>
                </c:pt>
                <c:pt idx="493">
                  <c:v>32.4</c:v>
                </c:pt>
                <c:pt idx="494">
                  <c:v>33.300000000000004</c:v>
                </c:pt>
                <c:pt idx="495">
                  <c:v>32.4</c:v>
                </c:pt>
                <c:pt idx="496">
                  <c:v>33.300000000000004</c:v>
                </c:pt>
                <c:pt idx="497">
                  <c:v>34.200000000000003</c:v>
                </c:pt>
                <c:pt idx="498">
                  <c:v>33.300000000000004</c:v>
                </c:pt>
                <c:pt idx="499">
                  <c:v>34.200000000000003</c:v>
                </c:pt>
                <c:pt idx="500">
                  <c:v>34.200000000000003</c:v>
                </c:pt>
                <c:pt idx="501">
                  <c:v>35.1</c:v>
                </c:pt>
                <c:pt idx="502">
                  <c:v>34.200000000000003</c:v>
                </c:pt>
                <c:pt idx="503">
                  <c:v>35.1</c:v>
                </c:pt>
                <c:pt idx="504">
                  <c:v>36</c:v>
                </c:pt>
                <c:pt idx="505">
                  <c:v>35.1</c:v>
                </c:pt>
                <c:pt idx="506">
                  <c:v>36</c:v>
                </c:pt>
                <c:pt idx="507">
                  <c:v>36.9</c:v>
                </c:pt>
                <c:pt idx="508">
                  <c:v>37.800000000000004</c:v>
                </c:pt>
                <c:pt idx="509">
                  <c:v>36.9</c:v>
                </c:pt>
                <c:pt idx="510">
                  <c:v>37.800000000000004</c:v>
                </c:pt>
                <c:pt idx="511">
                  <c:v>37.800000000000004</c:v>
                </c:pt>
                <c:pt idx="512">
                  <c:v>38.700000000000003</c:v>
                </c:pt>
                <c:pt idx="513">
                  <c:v>37.800000000000004</c:v>
                </c:pt>
                <c:pt idx="514">
                  <c:v>38.700000000000003</c:v>
                </c:pt>
                <c:pt idx="515">
                  <c:v>37.800000000000004</c:v>
                </c:pt>
                <c:pt idx="516">
                  <c:v>36.9</c:v>
                </c:pt>
                <c:pt idx="517">
                  <c:v>37.800000000000004</c:v>
                </c:pt>
                <c:pt idx="518">
                  <c:v>37.800000000000004</c:v>
                </c:pt>
                <c:pt idx="519">
                  <c:v>38.700000000000003</c:v>
                </c:pt>
                <c:pt idx="520">
                  <c:v>37.800000000000004</c:v>
                </c:pt>
                <c:pt idx="521">
                  <c:v>38.700000000000003</c:v>
                </c:pt>
                <c:pt idx="522">
                  <c:v>39.6</c:v>
                </c:pt>
                <c:pt idx="523">
                  <c:v>38.700000000000003</c:v>
                </c:pt>
                <c:pt idx="524">
                  <c:v>39.6</c:v>
                </c:pt>
                <c:pt idx="525">
                  <c:v>39.6</c:v>
                </c:pt>
                <c:pt idx="526">
                  <c:v>40.5</c:v>
                </c:pt>
                <c:pt idx="527">
                  <c:v>39.6</c:v>
                </c:pt>
                <c:pt idx="528">
                  <c:v>40.5</c:v>
                </c:pt>
                <c:pt idx="529">
                  <c:v>41.4</c:v>
                </c:pt>
                <c:pt idx="530">
                  <c:v>40.5</c:v>
                </c:pt>
                <c:pt idx="531">
                  <c:v>41.4</c:v>
                </c:pt>
                <c:pt idx="532">
                  <c:v>42.300000000000004</c:v>
                </c:pt>
                <c:pt idx="533">
                  <c:v>43.2</c:v>
                </c:pt>
                <c:pt idx="534">
                  <c:v>42.300000000000004</c:v>
                </c:pt>
                <c:pt idx="535">
                  <c:v>43.2</c:v>
                </c:pt>
                <c:pt idx="536">
                  <c:v>43.2</c:v>
                </c:pt>
                <c:pt idx="537">
                  <c:v>44.1</c:v>
                </c:pt>
                <c:pt idx="538">
                  <c:v>43.2</c:v>
                </c:pt>
                <c:pt idx="539">
                  <c:v>44.1</c:v>
                </c:pt>
                <c:pt idx="540">
                  <c:v>43.2</c:v>
                </c:pt>
                <c:pt idx="541">
                  <c:v>42.300000000000004</c:v>
                </c:pt>
                <c:pt idx="542">
                  <c:v>43.2</c:v>
                </c:pt>
                <c:pt idx="543">
                  <c:v>43.2</c:v>
                </c:pt>
                <c:pt idx="544">
                  <c:v>44.1</c:v>
                </c:pt>
                <c:pt idx="545">
                  <c:v>43.2</c:v>
                </c:pt>
                <c:pt idx="546">
                  <c:v>44.1</c:v>
                </c:pt>
                <c:pt idx="547">
                  <c:v>45</c:v>
                </c:pt>
                <c:pt idx="548">
                  <c:v>46.800000000000004</c:v>
                </c:pt>
                <c:pt idx="549">
                  <c:v>48.6</c:v>
                </c:pt>
                <c:pt idx="550">
                  <c:v>50.4</c:v>
                </c:pt>
                <c:pt idx="551">
                  <c:v>51.300000000000004</c:v>
                </c:pt>
                <c:pt idx="552">
                  <c:v>52.2</c:v>
                </c:pt>
                <c:pt idx="553">
                  <c:v>53.1</c:v>
                </c:pt>
                <c:pt idx="554">
                  <c:v>54</c:v>
                </c:pt>
                <c:pt idx="555">
                  <c:v>53.1</c:v>
                </c:pt>
                <c:pt idx="556">
                  <c:v>51.300000000000004</c:v>
                </c:pt>
                <c:pt idx="557">
                  <c:v>50.4</c:v>
                </c:pt>
                <c:pt idx="558">
                  <c:v>49.5</c:v>
                </c:pt>
                <c:pt idx="559">
                  <c:v>48.6</c:v>
                </c:pt>
                <c:pt idx="560">
                  <c:v>46.800000000000004</c:v>
                </c:pt>
                <c:pt idx="561">
                  <c:v>45.9</c:v>
                </c:pt>
                <c:pt idx="562">
                  <c:v>45.9</c:v>
                </c:pt>
                <c:pt idx="563">
                  <c:v>45</c:v>
                </c:pt>
                <c:pt idx="564">
                  <c:v>45.9</c:v>
                </c:pt>
                <c:pt idx="565">
                  <c:v>45</c:v>
                </c:pt>
                <c:pt idx="566">
                  <c:v>44.1</c:v>
                </c:pt>
                <c:pt idx="567">
                  <c:v>43.2</c:v>
                </c:pt>
                <c:pt idx="568">
                  <c:v>43.2</c:v>
                </c:pt>
                <c:pt idx="569">
                  <c:v>42.300000000000004</c:v>
                </c:pt>
                <c:pt idx="570">
                  <c:v>41.4</c:v>
                </c:pt>
                <c:pt idx="571">
                  <c:v>42.300000000000004</c:v>
                </c:pt>
                <c:pt idx="572">
                  <c:v>41.4</c:v>
                </c:pt>
                <c:pt idx="573">
                  <c:v>40.5</c:v>
                </c:pt>
                <c:pt idx="574">
                  <c:v>39.6</c:v>
                </c:pt>
                <c:pt idx="575">
                  <c:v>39.6</c:v>
                </c:pt>
                <c:pt idx="576">
                  <c:v>38.700000000000003</c:v>
                </c:pt>
                <c:pt idx="577">
                  <c:v>37.800000000000004</c:v>
                </c:pt>
                <c:pt idx="578">
                  <c:v>36.9</c:v>
                </c:pt>
                <c:pt idx="579">
                  <c:v>37.800000000000004</c:v>
                </c:pt>
                <c:pt idx="580">
                  <c:v>36.9</c:v>
                </c:pt>
                <c:pt idx="581">
                  <c:v>36</c:v>
                </c:pt>
                <c:pt idx="582">
                  <c:v>36</c:v>
                </c:pt>
                <c:pt idx="583">
                  <c:v>35.1</c:v>
                </c:pt>
                <c:pt idx="584">
                  <c:v>34.200000000000003</c:v>
                </c:pt>
                <c:pt idx="585">
                  <c:v>34.200000000000003</c:v>
                </c:pt>
                <c:pt idx="586">
                  <c:v>34.200000000000003</c:v>
                </c:pt>
                <c:pt idx="587">
                  <c:v>35.1</c:v>
                </c:pt>
                <c:pt idx="588">
                  <c:v>34.200000000000003</c:v>
                </c:pt>
                <c:pt idx="589">
                  <c:v>35.1</c:v>
                </c:pt>
                <c:pt idx="590">
                  <c:v>34.200000000000003</c:v>
                </c:pt>
                <c:pt idx="591">
                  <c:v>33.300000000000004</c:v>
                </c:pt>
                <c:pt idx="592">
                  <c:v>34.200000000000003</c:v>
                </c:pt>
                <c:pt idx="593">
                  <c:v>34.200000000000003</c:v>
                </c:pt>
                <c:pt idx="594">
                  <c:v>35.1</c:v>
                </c:pt>
                <c:pt idx="595">
                  <c:v>34.200000000000003</c:v>
                </c:pt>
                <c:pt idx="596">
                  <c:v>35.1</c:v>
                </c:pt>
                <c:pt idx="597">
                  <c:v>36</c:v>
                </c:pt>
                <c:pt idx="598">
                  <c:v>35.1</c:v>
                </c:pt>
                <c:pt idx="599">
                  <c:v>36</c:v>
                </c:pt>
                <c:pt idx="600">
                  <c:v>36</c:v>
                </c:pt>
                <c:pt idx="601">
                  <c:v>36.9</c:v>
                </c:pt>
                <c:pt idx="602">
                  <c:v>36</c:v>
                </c:pt>
                <c:pt idx="603">
                  <c:v>36.9</c:v>
                </c:pt>
                <c:pt idx="604">
                  <c:v>37.800000000000004</c:v>
                </c:pt>
                <c:pt idx="605">
                  <c:v>36.9</c:v>
                </c:pt>
                <c:pt idx="606">
                  <c:v>37.800000000000004</c:v>
                </c:pt>
                <c:pt idx="607">
                  <c:v>38.700000000000003</c:v>
                </c:pt>
                <c:pt idx="608">
                  <c:v>39.6</c:v>
                </c:pt>
                <c:pt idx="609">
                  <c:v>38.700000000000003</c:v>
                </c:pt>
                <c:pt idx="610">
                  <c:v>39.6</c:v>
                </c:pt>
                <c:pt idx="611">
                  <c:v>39.6</c:v>
                </c:pt>
                <c:pt idx="612">
                  <c:v>40.5</c:v>
                </c:pt>
                <c:pt idx="613">
                  <c:v>39.6</c:v>
                </c:pt>
                <c:pt idx="614">
                  <c:v>40.5</c:v>
                </c:pt>
                <c:pt idx="615">
                  <c:v>41.4</c:v>
                </c:pt>
                <c:pt idx="616">
                  <c:v>40.5</c:v>
                </c:pt>
                <c:pt idx="617">
                  <c:v>41.4</c:v>
                </c:pt>
                <c:pt idx="618">
                  <c:v>41.4</c:v>
                </c:pt>
                <c:pt idx="619">
                  <c:v>42.300000000000004</c:v>
                </c:pt>
                <c:pt idx="620">
                  <c:v>41.4</c:v>
                </c:pt>
                <c:pt idx="621">
                  <c:v>42.300000000000004</c:v>
                </c:pt>
                <c:pt idx="622">
                  <c:v>43.2</c:v>
                </c:pt>
                <c:pt idx="623">
                  <c:v>42.300000000000004</c:v>
                </c:pt>
                <c:pt idx="624">
                  <c:v>43.2</c:v>
                </c:pt>
                <c:pt idx="625">
                  <c:v>44.1</c:v>
                </c:pt>
                <c:pt idx="626">
                  <c:v>45</c:v>
                </c:pt>
                <c:pt idx="627">
                  <c:v>44.1</c:v>
                </c:pt>
                <c:pt idx="628">
                  <c:v>45</c:v>
                </c:pt>
                <c:pt idx="629">
                  <c:v>45</c:v>
                </c:pt>
                <c:pt idx="630">
                  <c:v>45.9</c:v>
                </c:pt>
                <c:pt idx="631">
                  <c:v>45</c:v>
                </c:pt>
                <c:pt idx="632">
                  <c:v>45.9</c:v>
                </c:pt>
                <c:pt idx="633">
                  <c:v>46.800000000000004</c:v>
                </c:pt>
                <c:pt idx="634">
                  <c:v>45.9</c:v>
                </c:pt>
                <c:pt idx="635">
                  <c:v>46.800000000000004</c:v>
                </c:pt>
                <c:pt idx="636">
                  <c:v>46.800000000000004</c:v>
                </c:pt>
                <c:pt idx="637">
                  <c:v>47.7</c:v>
                </c:pt>
                <c:pt idx="638">
                  <c:v>46.800000000000004</c:v>
                </c:pt>
                <c:pt idx="639">
                  <c:v>47.7</c:v>
                </c:pt>
                <c:pt idx="640">
                  <c:v>48.6</c:v>
                </c:pt>
                <c:pt idx="641">
                  <c:v>47.7</c:v>
                </c:pt>
                <c:pt idx="642">
                  <c:v>48.6</c:v>
                </c:pt>
                <c:pt idx="643">
                  <c:v>49.5</c:v>
                </c:pt>
                <c:pt idx="644">
                  <c:v>50.4</c:v>
                </c:pt>
                <c:pt idx="645">
                  <c:v>49.5</c:v>
                </c:pt>
                <c:pt idx="646">
                  <c:v>50.4</c:v>
                </c:pt>
                <c:pt idx="647">
                  <c:v>50.4</c:v>
                </c:pt>
                <c:pt idx="648">
                  <c:v>51.300000000000004</c:v>
                </c:pt>
                <c:pt idx="649">
                  <c:v>50.4</c:v>
                </c:pt>
                <c:pt idx="650">
                  <c:v>51.300000000000004</c:v>
                </c:pt>
                <c:pt idx="651">
                  <c:v>52.2</c:v>
                </c:pt>
                <c:pt idx="652">
                  <c:v>51.300000000000004</c:v>
                </c:pt>
                <c:pt idx="653">
                  <c:v>52.2</c:v>
                </c:pt>
                <c:pt idx="654">
                  <c:v>52.2</c:v>
                </c:pt>
                <c:pt idx="655">
                  <c:v>53.1</c:v>
                </c:pt>
                <c:pt idx="656">
                  <c:v>52.2</c:v>
                </c:pt>
                <c:pt idx="657">
                  <c:v>53.1</c:v>
                </c:pt>
                <c:pt idx="658">
                  <c:v>54</c:v>
                </c:pt>
                <c:pt idx="659">
                  <c:v>53.1</c:v>
                </c:pt>
                <c:pt idx="660">
                  <c:v>54</c:v>
                </c:pt>
                <c:pt idx="661">
                  <c:v>57</c:v>
                </c:pt>
                <c:pt idx="662">
                  <c:v>54</c:v>
                </c:pt>
                <c:pt idx="663">
                  <c:v>53.1</c:v>
                </c:pt>
                <c:pt idx="664">
                  <c:v>54</c:v>
                </c:pt>
                <c:pt idx="665">
                  <c:v>56</c:v>
                </c:pt>
                <c:pt idx="666">
                  <c:v>54</c:v>
                </c:pt>
                <c:pt idx="667">
                  <c:v>53.1</c:v>
                </c:pt>
                <c:pt idx="668">
                  <c:v>52.2</c:v>
                </c:pt>
                <c:pt idx="669">
                  <c:v>53.1</c:v>
                </c:pt>
                <c:pt idx="670">
                  <c:v>52.2</c:v>
                </c:pt>
                <c:pt idx="671">
                  <c:v>51.300000000000004</c:v>
                </c:pt>
                <c:pt idx="672">
                  <c:v>51.300000000000004</c:v>
                </c:pt>
                <c:pt idx="673">
                  <c:v>52.2</c:v>
                </c:pt>
                <c:pt idx="674">
                  <c:v>51.300000000000004</c:v>
                </c:pt>
                <c:pt idx="675">
                  <c:v>50.4</c:v>
                </c:pt>
                <c:pt idx="676">
                  <c:v>51.300000000000004</c:v>
                </c:pt>
                <c:pt idx="677">
                  <c:v>50.4</c:v>
                </c:pt>
                <c:pt idx="678">
                  <c:v>49.5</c:v>
                </c:pt>
                <c:pt idx="679">
                  <c:v>50.4</c:v>
                </c:pt>
                <c:pt idx="680">
                  <c:v>49.5</c:v>
                </c:pt>
                <c:pt idx="681">
                  <c:v>48.6</c:v>
                </c:pt>
                <c:pt idx="682">
                  <c:v>47.7</c:v>
                </c:pt>
                <c:pt idx="683">
                  <c:v>47.7</c:v>
                </c:pt>
                <c:pt idx="684">
                  <c:v>48.6</c:v>
                </c:pt>
                <c:pt idx="685">
                  <c:v>47.7</c:v>
                </c:pt>
                <c:pt idx="686">
                  <c:v>46.800000000000004</c:v>
                </c:pt>
                <c:pt idx="687">
                  <c:v>47.7</c:v>
                </c:pt>
                <c:pt idx="688">
                  <c:v>46.800000000000004</c:v>
                </c:pt>
                <c:pt idx="689">
                  <c:v>45.9</c:v>
                </c:pt>
                <c:pt idx="690">
                  <c:v>45.9</c:v>
                </c:pt>
                <c:pt idx="691">
                  <c:v>46.800000000000004</c:v>
                </c:pt>
                <c:pt idx="692">
                  <c:v>45.9</c:v>
                </c:pt>
                <c:pt idx="693">
                  <c:v>46.800000000000004</c:v>
                </c:pt>
                <c:pt idx="694">
                  <c:v>47.7</c:v>
                </c:pt>
                <c:pt idx="695">
                  <c:v>46.800000000000004</c:v>
                </c:pt>
                <c:pt idx="696">
                  <c:v>47.7</c:v>
                </c:pt>
                <c:pt idx="697">
                  <c:v>48.6</c:v>
                </c:pt>
                <c:pt idx="698">
                  <c:v>47.7</c:v>
                </c:pt>
                <c:pt idx="699">
                  <c:v>46.800000000000004</c:v>
                </c:pt>
                <c:pt idx="700">
                  <c:v>47.7</c:v>
                </c:pt>
                <c:pt idx="701">
                  <c:v>47.7</c:v>
                </c:pt>
                <c:pt idx="702">
                  <c:v>48.6</c:v>
                </c:pt>
                <c:pt idx="703">
                  <c:v>49.5</c:v>
                </c:pt>
                <c:pt idx="704">
                  <c:v>48.6</c:v>
                </c:pt>
                <c:pt idx="705">
                  <c:v>49.5</c:v>
                </c:pt>
                <c:pt idx="706">
                  <c:v>48.6</c:v>
                </c:pt>
                <c:pt idx="707">
                  <c:v>49.5</c:v>
                </c:pt>
                <c:pt idx="708">
                  <c:v>48.6</c:v>
                </c:pt>
                <c:pt idx="709">
                  <c:v>49.5</c:v>
                </c:pt>
                <c:pt idx="710">
                  <c:v>49.5</c:v>
                </c:pt>
                <c:pt idx="711">
                  <c:v>50.4</c:v>
                </c:pt>
                <c:pt idx="712">
                  <c:v>49.5</c:v>
                </c:pt>
                <c:pt idx="713">
                  <c:v>50.4</c:v>
                </c:pt>
                <c:pt idx="714">
                  <c:v>49.5</c:v>
                </c:pt>
                <c:pt idx="715">
                  <c:v>50.4</c:v>
                </c:pt>
                <c:pt idx="716">
                  <c:v>49.5</c:v>
                </c:pt>
                <c:pt idx="717">
                  <c:v>48.6</c:v>
                </c:pt>
                <c:pt idx="718">
                  <c:v>48.6</c:v>
                </c:pt>
                <c:pt idx="719">
                  <c:v>49.5</c:v>
                </c:pt>
                <c:pt idx="720">
                  <c:v>48.6</c:v>
                </c:pt>
                <c:pt idx="721">
                  <c:v>49.5</c:v>
                </c:pt>
                <c:pt idx="722">
                  <c:v>50.4</c:v>
                </c:pt>
                <c:pt idx="723">
                  <c:v>49.5</c:v>
                </c:pt>
                <c:pt idx="724">
                  <c:v>48.6</c:v>
                </c:pt>
                <c:pt idx="725">
                  <c:v>49.5</c:v>
                </c:pt>
                <c:pt idx="726">
                  <c:v>49.5</c:v>
                </c:pt>
                <c:pt idx="727">
                  <c:v>50.4</c:v>
                </c:pt>
                <c:pt idx="728">
                  <c:v>49.5</c:v>
                </c:pt>
                <c:pt idx="729">
                  <c:v>50.4</c:v>
                </c:pt>
                <c:pt idx="730">
                  <c:v>49.5</c:v>
                </c:pt>
                <c:pt idx="731">
                  <c:v>49.5</c:v>
                </c:pt>
              </c:numCache>
            </c:numRef>
          </c:val>
          <c:smooth val="0"/>
          <c:extLst>
            <c:ext xmlns:c16="http://schemas.microsoft.com/office/drawing/2014/chart" uri="{C3380CC4-5D6E-409C-BE32-E72D297353CC}">
              <c16:uniqueId val="{00000001-D1FF-4015-BE3B-39BB1F163F8F}"/>
            </c:ext>
          </c:extLst>
        </c:ser>
        <c:dLbls>
          <c:showLegendKey val="0"/>
          <c:showVal val="0"/>
          <c:showCatName val="0"/>
          <c:showSerName val="0"/>
          <c:showPercent val="0"/>
          <c:showBubbleSize val="0"/>
        </c:dLbls>
        <c:marker val="1"/>
        <c:smooth val="0"/>
        <c:axId val="626606568"/>
        <c:axId val="624718000"/>
      </c:lineChart>
      <c:lineChart>
        <c:grouping val="standard"/>
        <c:varyColors val="0"/>
        <c:ser>
          <c:idx val="1"/>
          <c:order val="1"/>
          <c:tx>
            <c:strRef>
              <c:f>'Calcs (4)'!$D$17</c:f>
              <c:strCache>
                <c:ptCount val="1"/>
                <c:pt idx="0">
                  <c:v> Low Wage Unemployed </c:v>
                </c:pt>
              </c:strCache>
            </c:strRef>
          </c:tx>
          <c:spPr>
            <a:ln w="38100" cap="rnd">
              <a:solidFill>
                <a:srgbClr val="FF9600"/>
              </a:solidFill>
              <a:round/>
            </a:ln>
            <a:effectLst/>
          </c:spPr>
          <c:marker>
            <c:symbol val="none"/>
          </c:marker>
          <c:cat>
            <c:numRef>
              <c:f>'Calcs (4)'!$B$18:$B$749</c:f>
              <c:numCache>
                <c:formatCode>m/d/yyyy</c:formatCode>
                <c:ptCount val="732"/>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44382</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numCache>
            </c:numRef>
          </c:cat>
          <c:val>
            <c:numRef>
              <c:f>'Calcs (4)'!$D$18:$D$749</c:f>
              <c:numCache>
                <c:formatCode>_(* #,##0_);_(* \(#,##0\);_(* "-"??_);_(@_)</c:formatCode>
                <c:ptCount val="732"/>
                <c:pt idx="0">
                  <c:v>5.6</c:v>
                </c:pt>
                <c:pt idx="1">
                  <c:v>5.6</c:v>
                </c:pt>
                <c:pt idx="2">
                  <c:v>5.6</c:v>
                </c:pt>
                <c:pt idx="3">
                  <c:v>5.6</c:v>
                </c:pt>
                <c:pt idx="4">
                  <c:v>5.6</c:v>
                </c:pt>
                <c:pt idx="5">
                  <c:v>5.6</c:v>
                </c:pt>
                <c:pt idx="6">
                  <c:v>5.6</c:v>
                </c:pt>
                <c:pt idx="7">
                  <c:v>5.6</c:v>
                </c:pt>
                <c:pt idx="8">
                  <c:v>5.6</c:v>
                </c:pt>
                <c:pt idx="9">
                  <c:v>5.6</c:v>
                </c:pt>
                <c:pt idx="10">
                  <c:v>5.6</c:v>
                </c:pt>
                <c:pt idx="11">
                  <c:v>5.6</c:v>
                </c:pt>
                <c:pt idx="12">
                  <c:v>5.6</c:v>
                </c:pt>
                <c:pt idx="13">
                  <c:v>5.6</c:v>
                </c:pt>
                <c:pt idx="14">
                  <c:v>5.6</c:v>
                </c:pt>
                <c:pt idx="15">
                  <c:v>5.6</c:v>
                </c:pt>
                <c:pt idx="16">
                  <c:v>5.6</c:v>
                </c:pt>
                <c:pt idx="17">
                  <c:v>5.6</c:v>
                </c:pt>
                <c:pt idx="18">
                  <c:v>5.6</c:v>
                </c:pt>
                <c:pt idx="19">
                  <c:v>5.6</c:v>
                </c:pt>
                <c:pt idx="20">
                  <c:v>5.6</c:v>
                </c:pt>
                <c:pt idx="21">
                  <c:v>5.6</c:v>
                </c:pt>
                <c:pt idx="22">
                  <c:v>5.6</c:v>
                </c:pt>
                <c:pt idx="23">
                  <c:v>5.6</c:v>
                </c:pt>
                <c:pt idx="24">
                  <c:v>5.6</c:v>
                </c:pt>
                <c:pt idx="25">
                  <c:v>5.6</c:v>
                </c:pt>
                <c:pt idx="26">
                  <c:v>5.6</c:v>
                </c:pt>
                <c:pt idx="27">
                  <c:v>5.6</c:v>
                </c:pt>
                <c:pt idx="28">
                  <c:v>5.6</c:v>
                </c:pt>
                <c:pt idx="29">
                  <c:v>5.6</c:v>
                </c:pt>
                <c:pt idx="30">
                  <c:v>5.6</c:v>
                </c:pt>
                <c:pt idx="31">
                  <c:v>5.6</c:v>
                </c:pt>
                <c:pt idx="32">
                  <c:v>5.6</c:v>
                </c:pt>
                <c:pt idx="33">
                  <c:v>5.6</c:v>
                </c:pt>
                <c:pt idx="34">
                  <c:v>5.6</c:v>
                </c:pt>
                <c:pt idx="35">
                  <c:v>5.6</c:v>
                </c:pt>
                <c:pt idx="36">
                  <c:v>5.6</c:v>
                </c:pt>
                <c:pt idx="37">
                  <c:v>5.6</c:v>
                </c:pt>
                <c:pt idx="38">
                  <c:v>5.6</c:v>
                </c:pt>
                <c:pt idx="39">
                  <c:v>5.6</c:v>
                </c:pt>
                <c:pt idx="40">
                  <c:v>5.6</c:v>
                </c:pt>
                <c:pt idx="41">
                  <c:v>5.6</c:v>
                </c:pt>
                <c:pt idx="42">
                  <c:v>5.6</c:v>
                </c:pt>
                <c:pt idx="43">
                  <c:v>5.6</c:v>
                </c:pt>
                <c:pt idx="44">
                  <c:v>5.6</c:v>
                </c:pt>
                <c:pt idx="45">
                  <c:v>5.6</c:v>
                </c:pt>
                <c:pt idx="46">
                  <c:v>5.6</c:v>
                </c:pt>
                <c:pt idx="47">
                  <c:v>5.6</c:v>
                </c:pt>
                <c:pt idx="48">
                  <c:v>5.6</c:v>
                </c:pt>
                <c:pt idx="49">
                  <c:v>5.6</c:v>
                </c:pt>
                <c:pt idx="50">
                  <c:v>5.6</c:v>
                </c:pt>
                <c:pt idx="51">
                  <c:v>5.6</c:v>
                </c:pt>
                <c:pt idx="52">
                  <c:v>5.6</c:v>
                </c:pt>
                <c:pt idx="53">
                  <c:v>5.6</c:v>
                </c:pt>
                <c:pt idx="54">
                  <c:v>5.6</c:v>
                </c:pt>
                <c:pt idx="55">
                  <c:v>5.6</c:v>
                </c:pt>
                <c:pt idx="56">
                  <c:v>5.6</c:v>
                </c:pt>
                <c:pt idx="57">
                  <c:v>5.6</c:v>
                </c:pt>
                <c:pt idx="58">
                  <c:v>5.6</c:v>
                </c:pt>
                <c:pt idx="59">
                  <c:v>5.6</c:v>
                </c:pt>
                <c:pt idx="60">
                  <c:v>5.7399999999999913</c:v>
                </c:pt>
                <c:pt idx="61">
                  <c:v>5.8800000000000034</c:v>
                </c:pt>
                <c:pt idx="62">
                  <c:v>6.019999999999996</c:v>
                </c:pt>
                <c:pt idx="63">
                  <c:v>6.1600000000000072</c:v>
                </c:pt>
                <c:pt idx="64">
                  <c:v>6.3</c:v>
                </c:pt>
                <c:pt idx="65">
                  <c:v>6.4399999999999915</c:v>
                </c:pt>
                <c:pt idx="66">
                  <c:v>6.5800000000000036</c:v>
                </c:pt>
                <c:pt idx="67">
                  <c:v>6.7199999999999953</c:v>
                </c:pt>
                <c:pt idx="68">
                  <c:v>6.8600000000000074</c:v>
                </c:pt>
                <c:pt idx="69">
                  <c:v>7</c:v>
                </c:pt>
                <c:pt idx="70">
                  <c:v>7.1399999999999917</c:v>
                </c:pt>
                <c:pt idx="71">
                  <c:v>7.2800000000000038</c:v>
                </c:pt>
                <c:pt idx="72">
                  <c:v>7.4199999999999955</c:v>
                </c:pt>
                <c:pt idx="73">
                  <c:v>7.5600000000000076</c:v>
                </c:pt>
                <c:pt idx="74">
                  <c:v>7.6999999999999993</c:v>
                </c:pt>
                <c:pt idx="75">
                  <c:v>9.1</c:v>
                </c:pt>
                <c:pt idx="76">
                  <c:v>10.5</c:v>
                </c:pt>
                <c:pt idx="77">
                  <c:v>11.899999999999999</c:v>
                </c:pt>
                <c:pt idx="78">
                  <c:v>13.299999999999999</c:v>
                </c:pt>
                <c:pt idx="79">
                  <c:v>14.7</c:v>
                </c:pt>
                <c:pt idx="80">
                  <c:v>16.099999999999998</c:v>
                </c:pt>
                <c:pt idx="81">
                  <c:v>17.5</c:v>
                </c:pt>
                <c:pt idx="82">
                  <c:v>18.899999999999999</c:v>
                </c:pt>
                <c:pt idx="83">
                  <c:v>20.299999999999997</c:v>
                </c:pt>
                <c:pt idx="84">
                  <c:v>21.7</c:v>
                </c:pt>
                <c:pt idx="85">
                  <c:v>23.099999999999998</c:v>
                </c:pt>
                <c:pt idx="86">
                  <c:v>24.5</c:v>
                </c:pt>
                <c:pt idx="87">
                  <c:v>25.9</c:v>
                </c:pt>
                <c:pt idx="88">
                  <c:v>27.299999999999997</c:v>
                </c:pt>
                <c:pt idx="89">
                  <c:v>28.7</c:v>
                </c:pt>
                <c:pt idx="90">
                  <c:v>30.099999999999998</c:v>
                </c:pt>
              </c:numCache>
            </c:numRef>
          </c:val>
          <c:smooth val="0"/>
          <c:extLst>
            <c:ext xmlns:c16="http://schemas.microsoft.com/office/drawing/2014/chart" uri="{C3380CC4-5D6E-409C-BE32-E72D297353CC}">
              <c16:uniqueId val="{00000002-D1FF-4015-BE3B-39BB1F163F8F}"/>
            </c:ext>
          </c:extLst>
        </c:ser>
        <c:ser>
          <c:idx val="2"/>
          <c:order val="2"/>
          <c:tx>
            <c:strRef>
              <c:f>'Calcs (4)'!$E$17</c:f>
              <c:strCache>
                <c:ptCount val="1"/>
                <c:pt idx="0">
                  <c:v> Low Wage Unemployed - projected </c:v>
                </c:pt>
              </c:strCache>
            </c:strRef>
          </c:tx>
          <c:spPr>
            <a:ln w="38100" cap="rnd">
              <a:solidFill>
                <a:srgbClr val="FF9600"/>
              </a:solidFill>
              <a:prstDash val="sysDash"/>
              <a:round/>
            </a:ln>
            <a:effectLst/>
          </c:spPr>
          <c:marker>
            <c:symbol val="none"/>
          </c:marker>
          <c:dLbls>
            <c:dLbl>
              <c:idx val="730"/>
              <c:layout>
                <c:manualLayout>
                  <c:x val="-4.3926053513909463E-2"/>
                  <c:y val="7.057046051061799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FF96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3439048928490399"/>
                      <c:h val="0.15624631223422653"/>
                    </c:manualLayout>
                  </c15:layout>
                </c:ext>
                <c:ext xmlns:c16="http://schemas.microsoft.com/office/drawing/2014/chart" uri="{C3380CC4-5D6E-409C-BE32-E72D297353CC}">
                  <c16:uniqueId val="{00000003-D1FF-4015-BE3B-39BB1F163F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96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'Calcs (4)'!$B$18:$B$749</c:f>
              <c:numCache>
                <c:formatCode>m/d/yyyy</c:formatCode>
                <c:ptCount val="732"/>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44382</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numCache>
            </c:numRef>
          </c:cat>
          <c:val>
            <c:numRef>
              <c:f>'Calcs (4)'!$E$18:$E$749</c:f>
              <c:numCache>
                <c:formatCode>General</c:formatCode>
                <c:ptCount val="732"/>
                <c:pt idx="90" formatCode="_(* #,##0_);_(* \(#,##0\);_(* &quot;-&quot;??_);_(@_)">
                  <c:v>30.099999999999998</c:v>
                </c:pt>
                <c:pt idx="91" formatCode="_(* #,##0_);_(* \(#,##0\);_(* &quot;-&quot;??_);_(@_)">
                  <c:v>48.887148662377243</c:v>
                </c:pt>
                <c:pt idx="92" formatCode="_(* #,##0_);_(* \(#,##0\);_(* &quot;-&quot;??_);_(@_)">
                  <c:v>67.674297324754477</c:v>
                </c:pt>
                <c:pt idx="93" formatCode="_(* #,##0_);_(* \(#,##0\);_(* &quot;-&quot;??_);_(@_)">
                  <c:v>67.674297324754477</c:v>
                </c:pt>
                <c:pt idx="94" formatCode="_(* #,##0_);_(* \(#,##0\);_(* &quot;-&quot;??_);_(@_)">
                  <c:v>67.674297324754477</c:v>
                </c:pt>
                <c:pt idx="95" formatCode="_(* #,##0_);_(* \(#,##0\);_(* &quot;-&quot;??_);_(@_)">
                  <c:v>67.674297324754477</c:v>
                </c:pt>
                <c:pt idx="96" formatCode="_(* #,##0_);_(* \(#,##0\);_(* &quot;-&quot;??_);_(@_)">
                  <c:v>67.674297324754477</c:v>
                </c:pt>
                <c:pt idx="97" formatCode="_(* #,##0_);_(* \(#,##0\);_(* &quot;-&quot;??_);_(@_)">
                  <c:v>67.674297324754477</c:v>
                </c:pt>
                <c:pt idx="98" formatCode="_(* #,##0_);_(* \(#,##0\);_(* &quot;-&quot;??_);_(@_)">
                  <c:v>67.674297324754477</c:v>
                </c:pt>
                <c:pt idx="99" formatCode="_(* #,##0_);_(* \(#,##0\);_(* &quot;-&quot;??_);_(@_)">
                  <c:v>67.674297324754477</c:v>
                </c:pt>
                <c:pt idx="100" formatCode="_(* #,##0_);_(* \(#,##0\);_(* &quot;-&quot;??_);_(@_)">
                  <c:v>67.254297324754489</c:v>
                </c:pt>
                <c:pt idx="101" formatCode="_(* #,##0_);_(* \(#,##0\);_(* &quot;-&quot;??_);_(@_)">
                  <c:v>68.599999999999994</c:v>
                </c:pt>
                <c:pt idx="102" formatCode="_(* #,##0_);_(* \(#,##0\);_(* &quot;-&quot;??_);_(@_)">
                  <c:v>68.599999999999994</c:v>
                </c:pt>
                <c:pt idx="103" formatCode="_(* #,##0_);_(* \(#,##0\);_(* &quot;-&quot;??_);_(@_)">
                  <c:v>70</c:v>
                </c:pt>
                <c:pt idx="104" formatCode="_(* #,##0_);_(* \(#,##0\);_(* &quot;-&quot;??_);_(@_)">
                  <c:v>71.749993227226554</c:v>
                </c:pt>
                <c:pt idx="105" formatCode="_(* #,##0_);_(* \(#,##0\);_(* &quot;-&quot;??_);_(@_)">
                  <c:v>72.8</c:v>
                </c:pt>
                <c:pt idx="106" formatCode="_(* #,##0_);_(* \(#,##0\);_(* &quot;-&quot;??_);_(@_)">
                  <c:v>72.8</c:v>
                </c:pt>
                <c:pt idx="107" formatCode="_(* #,##0_);_(* \(#,##0\);_(* &quot;-&quot;??_);_(@_)">
                  <c:v>74.199999999999989</c:v>
                </c:pt>
                <c:pt idx="108" formatCode="_(* #,##0_);_(* \(#,##0\);_(* &quot;-&quot;??_);_(@_)">
                  <c:v>74.199999999999989</c:v>
                </c:pt>
                <c:pt idx="109" formatCode="_(* #,##0_);_(* \(#,##0\);_(* &quot;-&quot;??_);_(@_)">
                  <c:v>76.245689129698619</c:v>
                </c:pt>
                <c:pt idx="110" formatCode="_(* #,##0_);_(* \(#,##0\);_(* &quot;-&quot;??_);_(@_)">
                  <c:v>75.599999999999994</c:v>
                </c:pt>
                <c:pt idx="111" formatCode="_(* #,##0_);_(* \(#,##0\);_(* &quot;-&quot;??_);_(@_)">
                  <c:v>77</c:v>
                </c:pt>
                <c:pt idx="112" formatCode="_(* #,##0_);_(* \(#,##0\);_(* &quot;-&quot;??_);_(@_)">
                  <c:v>77</c:v>
                </c:pt>
                <c:pt idx="113" formatCode="_(* #,##0_);_(* \(#,##0\);_(* &quot;-&quot;??_);_(@_)">
                  <c:v>78.399999999999991</c:v>
                </c:pt>
                <c:pt idx="114" formatCode="_(* #,##0_);_(* \(#,##0\);_(* &quot;-&quot;??_);_(@_)">
                  <c:v>79.8</c:v>
                </c:pt>
                <c:pt idx="115" formatCode="_(* #,##0_);_(* \(#,##0\);_(* &quot;-&quot;??_);_(@_)">
                  <c:v>79.8</c:v>
                </c:pt>
                <c:pt idx="116" formatCode="_(* #,##0_);_(* \(#,##0\);_(* &quot;-&quot;??_);_(@_)">
                  <c:v>80.741385032170669</c:v>
                </c:pt>
                <c:pt idx="117" formatCode="_(* #,##0_);_(* \(#,##0\);_(* &quot;-&quot;??_);_(@_)">
                  <c:v>81.199999999999989</c:v>
                </c:pt>
                <c:pt idx="118" formatCode="_(* #,##0_);_(* \(#,##0\);_(* &quot;-&quot;??_);_(@_)">
                  <c:v>82.6</c:v>
                </c:pt>
                <c:pt idx="119" formatCode="_(* #,##0_);_(* \(#,##0\);_(* &quot;-&quot;??_);_(@_)">
                  <c:v>84</c:v>
                </c:pt>
                <c:pt idx="120" formatCode="_(* #,##0_);_(* \(#,##0\);_(* &quot;-&quot;??_);_(@_)">
                  <c:v>84</c:v>
                </c:pt>
                <c:pt idx="121" formatCode="_(* #,##0_);_(* \(#,##0\);_(* &quot;-&quot;??_);_(@_)">
                  <c:v>85.237080934642734</c:v>
                </c:pt>
                <c:pt idx="122" formatCode="_(* #,##0_);_(* \(#,##0\);_(* &quot;-&quot;??_);_(@_)">
                  <c:v>85.237080934642734</c:v>
                </c:pt>
                <c:pt idx="123" formatCode="_(* #,##0_);_(* \(#,##0\);_(* &quot;-&quot;??_);_(@_)">
                  <c:v>85.237080934642734</c:v>
                </c:pt>
                <c:pt idx="124" formatCode="_(* #,##0_);_(* \(#,##0\);_(* &quot;-&quot;??_);_(@_)">
                  <c:v>85.237080934642734</c:v>
                </c:pt>
                <c:pt idx="125" formatCode="_(* #,##0_);_(* \(#,##0\);_(* &quot;-&quot;??_);_(@_)">
                  <c:v>85.237080934642734</c:v>
                </c:pt>
                <c:pt idx="126" formatCode="_(* #,##0_);_(* \(#,##0\);_(* &quot;-&quot;??_);_(@_)">
                  <c:v>85.237080934642734</c:v>
                </c:pt>
                <c:pt idx="127" formatCode="_(* #,##0_);_(* \(#,##0\);_(* &quot;-&quot;??_);_(@_)">
                  <c:v>85.237080934642734</c:v>
                </c:pt>
                <c:pt idx="128" formatCode="_(* #,##0_);_(* \(#,##0\);_(* &quot;-&quot;??_);_(@_)">
                  <c:v>85.237080934642734</c:v>
                </c:pt>
                <c:pt idx="129" formatCode="_(* #,##0_);_(* \(#,##0\);_(* &quot;-&quot;??_);_(@_)">
                  <c:v>86.8</c:v>
                </c:pt>
                <c:pt idx="130" formatCode="_(* #,##0_);_(* \(#,##0\);_(* &quot;-&quot;??_);_(@_)">
                  <c:v>86.8</c:v>
                </c:pt>
                <c:pt idx="131" formatCode="_(* #,##0_);_(* \(#,##0\);_(* &quot;-&quot;??_);_(@_)">
                  <c:v>86.8</c:v>
                </c:pt>
                <c:pt idx="132" formatCode="_(* #,##0_);_(* \(#,##0\);_(* &quot;-&quot;??_);_(@_)">
                  <c:v>86.8</c:v>
                </c:pt>
                <c:pt idx="133" formatCode="_(* #,##0_);_(* \(#,##0\);_(* &quot;-&quot;??_);_(@_)">
                  <c:v>86.8</c:v>
                </c:pt>
                <c:pt idx="134" formatCode="_(* #,##0_);_(* \(#,##0\);_(* &quot;-&quot;??_);_(@_)">
                  <c:v>86.8</c:v>
                </c:pt>
                <c:pt idx="135" formatCode="_(* #,##0_);_(* \(#,##0\);_(* &quot;-&quot;??_);_(@_)">
                  <c:v>86.8</c:v>
                </c:pt>
                <c:pt idx="136" formatCode="_(* #,##0_);_(* \(#,##0\);_(* &quot;-&quot;??_);_(@_)">
                  <c:v>86.8</c:v>
                </c:pt>
                <c:pt idx="137" formatCode="_(* #,##0_);_(* \(#,##0\);_(* &quot;-&quot;??_);_(@_)">
                  <c:v>88.199999999999989</c:v>
                </c:pt>
                <c:pt idx="138" formatCode="_(* #,##0_);_(* \(#,##0\);_(* &quot;-&quot;??_);_(@_)">
                  <c:v>88.199999999999989</c:v>
                </c:pt>
                <c:pt idx="139" formatCode="_(* #,##0_);_(* \(#,##0\);_(* &quot;-&quot;??_);_(@_)">
                  <c:v>87.828225533355905</c:v>
                </c:pt>
                <c:pt idx="140" formatCode="_(* #,##0_);_(* \(#,##0\);_(* &quot;-&quot;??_);_(@_)">
                  <c:v>88.199999999999989</c:v>
                </c:pt>
                <c:pt idx="141" formatCode="_(* #,##0_);_(* \(#,##0\);_(* &quot;-&quot;??_);_(@_)">
                  <c:v>89.6</c:v>
                </c:pt>
                <c:pt idx="142" formatCode="_(* #,##0_);_(* \(#,##0\);_(* &quot;-&quot;??_);_(@_)">
                  <c:v>89.6</c:v>
                </c:pt>
                <c:pt idx="143" formatCode="_(* #,##0_);_(* \(#,##0\);_(* &quot;-&quot;??_);_(@_)">
                  <c:v>89.6</c:v>
                </c:pt>
                <c:pt idx="144" formatCode="_(* #,##0_);_(* \(#,##0\);_(* &quot;-&quot;??_);_(@_)">
                  <c:v>89.6</c:v>
                </c:pt>
                <c:pt idx="145" formatCode="_(* #,##0_);_(* \(#,##0\);_(* &quot;-&quot;??_);_(@_)">
                  <c:v>89.6</c:v>
                </c:pt>
                <c:pt idx="146" formatCode="_(* #,##0_);_(* \(#,##0\);_(* &quot;-&quot;??_);_(@_)">
                  <c:v>89.6</c:v>
                </c:pt>
                <c:pt idx="147" formatCode="_(* #,##0_);_(* \(#,##0\);_(* &quot;-&quot;??_);_(@_)">
                  <c:v>89.6</c:v>
                </c:pt>
                <c:pt idx="148" formatCode="_(* #,##0_);_(* \(#,##0\);_(* &quot;-&quot;??_);_(@_)">
                  <c:v>89.6</c:v>
                </c:pt>
                <c:pt idx="149" formatCode="_(* #,##0_);_(* \(#,##0\);_(* &quot;-&quot;??_);_(@_)">
                  <c:v>89.6</c:v>
                </c:pt>
                <c:pt idx="150" formatCode="_(* #,##0_);_(* \(#,##0\);_(* &quot;-&quot;??_);_(@_)">
                  <c:v>89.6</c:v>
                </c:pt>
                <c:pt idx="151" formatCode="_(* #,##0_);_(* \(#,##0\);_(* &quot;-&quot;??_);_(@_)">
                  <c:v>89.6</c:v>
                </c:pt>
                <c:pt idx="152" formatCode="_(* #,##0_);_(* \(#,##0\);_(* &quot;-&quot;??_);_(@_)">
                  <c:v>90.419370132069091</c:v>
                </c:pt>
                <c:pt idx="153" formatCode="_(* #,##0_);_(* \(#,##0\);_(* &quot;-&quot;??_);_(@_)">
                  <c:v>90.419370132069091</c:v>
                </c:pt>
                <c:pt idx="154" formatCode="_(* #,##0_);_(* \(#,##0\);_(* &quot;-&quot;??_);_(@_)">
                  <c:v>90.419370132069091</c:v>
                </c:pt>
                <c:pt idx="155" formatCode="_(* #,##0_);_(* \(#,##0\);_(* &quot;-&quot;??_);_(@_)">
                  <c:v>90.419370132069091</c:v>
                </c:pt>
                <c:pt idx="156" formatCode="_(* #,##0_);_(* \(#,##0\);_(* &quot;-&quot;??_);_(@_)">
                  <c:v>90.419370132069091</c:v>
                </c:pt>
                <c:pt idx="157" formatCode="_(* #,##0_);_(* \(#,##0\);_(* &quot;-&quot;??_);_(@_)">
                  <c:v>90.419370132069091</c:v>
                </c:pt>
                <c:pt idx="158" formatCode="_(* #,##0_);_(* \(#,##0\);_(* &quot;-&quot;??_);_(@_)">
                  <c:v>90.419370132069091</c:v>
                </c:pt>
                <c:pt idx="159" formatCode="_(* #,##0_);_(* \(#,##0\);_(* &quot;-&quot;??_);_(@_)">
                  <c:v>90.419370132069091</c:v>
                </c:pt>
                <c:pt idx="160" formatCode="_(* #,##0_);_(* \(#,##0\);_(* &quot;-&quot;??_);_(@_)">
                  <c:v>91</c:v>
                </c:pt>
                <c:pt idx="161" formatCode="_(* #,##0_);_(* \(#,##0\);_(* &quot;-&quot;??_);_(@_)">
                  <c:v>91</c:v>
                </c:pt>
                <c:pt idx="162" formatCode="_(* #,##0_);_(* \(#,##0\);_(* &quot;-&quot;??_);_(@_)">
                  <c:v>92.399999999999991</c:v>
                </c:pt>
                <c:pt idx="163" formatCode="_(* #,##0_);_(* \(#,##0\);_(* &quot;-&quot;??_);_(@_)">
                  <c:v>92.399999999999991</c:v>
                </c:pt>
                <c:pt idx="164" formatCode="_(* #,##0_);_(* \(#,##0\);_(* &quot;-&quot;??_);_(@_)">
                  <c:v>92.399999999999991</c:v>
                </c:pt>
                <c:pt idx="165" formatCode="_(* #,##0_);_(* \(#,##0\);_(* &quot;-&quot;??_);_(@_)">
                  <c:v>92.399999999999991</c:v>
                </c:pt>
                <c:pt idx="166" formatCode="_(* #,##0_);_(* \(#,##0\);_(* &quot;-&quot;??_);_(@_)">
                  <c:v>92.399999999999991</c:v>
                </c:pt>
                <c:pt idx="167" formatCode="_(* #,##0_);_(* \(#,##0\);_(* &quot;-&quot;??_);_(@_)">
                  <c:v>92.399999999999991</c:v>
                </c:pt>
                <c:pt idx="168" formatCode="_(* #,##0_);_(* \(#,##0\);_(* &quot;-&quot;??_);_(@_)">
                  <c:v>92.399999999999991</c:v>
                </c:pt>
                <c:pt idx="169" formatCode="_(* #,##0_);_(* \(#,##0\);_(* &quot;-&quot;??_);_(@_)">
                  <c:v>92.399999999999991</c:v>
                </c:pt>
                <c:pt idx="170" formatCode="_(* #,##0_);_(* \(#,##0\);_(* &quot;-&quot;??_);_(@_)">
                  <c:v>92.604063664070424</c:v>
                </c:pt>
                <c:pt idx="171" formatCode="_(* #,##0_);_(* \(#,##0\);_(* &quot;-&quot;??_);_(@_)">
                  <c:v>92.894378598035885</c:v>
                </c:pt>
                <c:pt idx="172" formatCode="_(* #,##0_);_(* \(#,##0\);_(* &quot;-&quot;??_);_(@_)">
                  <c:v>92.894378598035885</c:v>
                </c:pt>
                <c:pt idx="173" formatCode="_(* #,##0_);_(* \(#,##0\);_(* &quot;-&quot;??_);_(@_)">
                  <c:v>93.8</c:v>
                </c:pt>
                <c:pt idx="174" formatCode="_(* #,##0_);_(* \(#,##0\);_(* &quot;-&quot;??_);_(@_)">
                  <c:v>93.8</c:v>
                </c:pt>
                <c:pt idx="175" formatCode="_(* #,##0_);_(* \(#,##0\);_(* &quot;-&quot;??_);_(@_)">
                  <c:v>93.8</c:v>
                </c:pt>
                <c:pt idx="176" formatCode="_(* #,##0_);_(* \(#,##0\);_(* &quot;-&quot;??_);_(@_)">
                  <c:v>93.8</c:v>
                </c:pt>
                <c:pt idx="177" formatCode="_(* #,##0_);_(* \(#,##0\);_(* &quot;-&quot;??_);_(@_)">
                  <c:v>93.8</c:v>
                </c:pt>
                <c:pt idx="178" formatCode="_(* #,##0_);_(* \(#,##0\);_(* &quot;-&quot;??_);_(@_)">
                  <c:v>93.8</c:v>
                </c:pt>
                <c:pt idx="179" formatCode="_(* #,##0_);_(* \(#,##0\);_(* &quot;-&quot;??_);_(@_)">
                  <c:v>93.8</c:v>
                </c:pt>
                <c:pt idx="180" formatCode="_(* #,##0_);_(* \(#,##0\);_(* &quot;-&quot;??_);_(@_)">
                  <c:v>93.8</c:v>
                </c:pt>
                <c:pt idx="181" formatCode="_(* #,##0_);_(* \(#,##0\);_(* &quot;-&quot;??_);_(@_)">
                  <c:v>93.8</c:v>
                </c:pt>
                <c:pt idx="182" formatCode="_(* #,##0_);_(* \(#,##0\);_(* &quot;-&quot;??_);_(@_)">
                  <c:v>94.788757196071771</c:v>
                </c:pt>
                <c:pt idx="183" formatCode="_(* #,##0_);_(* \(#,##0\);_(* &quot;-&quot;??_);_(@_)">
                  <c:v>94.788757196071771</c:v>
                </c:pt>
                <c:pt idx="184" formatCode="_(* #,##0_);_(* \(#,##0\);_(* &quot;-&quot;??_);_(@_)">
                  <c:v>94.788757196071771</c:v>
                </c:pt>
                <c:pt idx="185" formatCode="_(* #,##0_);_(* \(#,##0\);_(* &quot;-&quot;??_);_(@_)">
                  <c:v>94.788757196071771</c:v>
                </c:pt>
                <c:pt idx="186" formatCode="_(* #,##0_);_(* \(#,##0\);_(* &quot;-&quot;??_);_(@_)">
                  <c:v>94.788757196071771</c:v>
                </c:pt>
                <c:pt idx="187" formatCode="_(* #,##0_);_(* \(#,##0\);_(* &quot;-&quot;??_);_(@_)">
                  <c:v>94.788757196071771</c:v>
                </c:pt>
                <c:pt idx="188" formatCode="_(* #,##0_);_(* \(#,##0\);_(* &quot;-&quot;??_);_(@_)">
                  <c:v>94.788757196071771</c:v>
                </c:pt>
                <c:pt idx="189" formatCode="_(* #,##0_);_(* \(#,##0\);_(* &quot;-&quot;??_);_(@_)">
                  <c:v>94.788757196071771</c:v>
                </c:pt>
                <c:pt idx="190" formatCode="_(* #,##0_);_(* \(#,##0\);_(* &quot;-&quot;??_);_(@_)">
                  <c:v>94.788757196071771</c:v>
                </c:pt>
                <c:pt idx="191" formatCode="_(* #,##0_);_(* \(#,##0\);_(* &quot;-&quot;??_);_(@_)">
                  <c:v>94.788757196071771</c:v>
                </c:pt>
                <c:pt idx="192" formatCode="_(* #,##0_);_(* \(#,##0\);_(* &quot;-&quot;??_);_(@_)">
                  <c:v>94.788757196071771</c:v>
                </c:pt>
                <c:pt idx="193" formatCode="_(* #,##0_);_(* \(#,##0\);_(* &quot;-&quot;??_);_(@_)">
                  <c:v>94.788757196071771</c:v>
                </c:pt>
                <c:pt idx="194" formatCode="_(* #,##0_);_(* \(#,##0\);_(* &quot;-&quot;??_);_(@_)">
                  <c:v>94.788757196071771</c:v>
                </c:pt>
                <c:pt idx="195" formatCode="_(* #,##0_);_(* \(#,##0\);_(* &quot;-&quot;??_);_(@_)">
                  <c:v>94.788757196071771</c:v>
                </c:pt>
                <c:pt idx="196" formatCode="_(* #,##0_);_(* \(#,##0\);_(* &quot;-&quot;??_);_(@_)">
                  <c:v>94.788757196071771</c:v>
                </c:pt>
                <c:pt idx="197" formatCode="_(* #,##0_);_(* \(#,##0\);_(* &quot;-&quot;??_);_(@_)">
                  <c:v>94.788757196071771</c:v>
                </c:pt>
                <c:pt idx="198" formatCode="_(* #,##0_);_(* \(#,##0\);_(* &quot;-&quot;??_);_(@_)">
                  <c:v>96.6</c:v>
                </c:pt>
                <c:pt idx="199" formatCode="_(* #,##0_);_(* \(#,##0\);_(* &quot;-&quot;??_);_(@_)">
                  <c:v>96.6</c:v>
                </c:pt>
                <c:pt idx="200" formatCode="_(* #,##0_);_(* \(#,##0\);_(* &quot;-&quot;??_);_(@_)">
                  <c:v>96.6</c:v>
                </c:pt>
                <c:pt idx="201" formatCode="_(* #,##0_);_(* \(#,##0\);_(* &quot;-&quot;??_);_(@_)">
                  <c:v>96.6</c:v>
                </c:pt>
                <c:pt idx="202" formatCode="_(* #,##0_);_(* \(#,##0\);_(* &quot;-&quot;??_);_(@_)">
                  <c:v>96.6</c:v>
                </c:pt>
                <c:pt idx="203" formatCode="_(* #,##0_);_(* \(#,##0\);_(* &quot;-&quot;??_);_(@_)">
                  <c:v>96.6</c:v>
                </c:pt>
                <c:pt idx="204" formatCode="_(* #,##0_);_(* \(#,##0\);_(* &quot;-&quot;??_);_(@_)">
                  <c:v>96.6</c:v>
                </c:pt>
                <c:pt idx="205" formatCode="_(* #,##0_);_(* \(#,##0\);_(* &quot;-&quot;??_);_(@_)">
                  <c:v>98</c:v>
                </c:pt>
                <c:pt idx="206" formatCode="_(* #,##0_);_(* \(#,##0\);_(* &quot;-&quot;??_);_(@_)">
                  <c:v>98</c:v>
                </c:pt>
                <c:pt idx="207" formatCode="_(* #,##0_);_(* \(#,##0\);_(* &quot;-&quot;??_);_(@_)">
                  <c:v>98</c:v>
                </c:pt>
                <c:pt idx="208" formatCode="_(* #,##0_);_(* \(#,##0\);_(* &quot;-&quot;??_);_(@_)">
                  <c:v>98</c:v>
                </c:pt>
                <c:pt idx="209" formatCode="_(* #,##0_);_(* \(#,##0\);_(* &quot;-&quot;??_);_(@_)">
                  <c:v>98</c:v>
                </c:pt>
                <c:pt idx="210" formatCode="_(* #,##0_);_(* \(#,##0\);_(* &quot;-&quot;??_);_(@_)">
                  <c:v>98</c:v>
                </c:pt>
                <c:pt idx="211" formatCode="_(* #,##0_);_(* \(#,##0\);_(* &quot;-&quot;??_);_(@_)">
                  <c:v>98</c:v>
                </c:pt>
                <c:pt idx="212" formatCode="_(* #,##0_);_(* \(#,##0\);_(* &quot;-&quot;??_);_(@_)">
                  <c:v>98</c:v>
                </c:pt>
                <c:pt idx="213" formatCode="_(* #,##0_);_(* \(#,##0\);_(* &quot;-&quot;??_);_(@_)">
                  <c:v>98</c:v>
                </c:pt>
                <c:pt idx="214" formatCode="_(* #,##0_);_(* \(#,##0\);_(* &quot;-&quot;??_);_(@_)">
                  <c:v>98</c:v>
                </c:pt>
                <c:pt idx="215" formatCode="_(* #,##0_);_(* \(#,##0\);_(* &quot;-&quot;??_);_(@_)">
                  <c:v>98</c:v>
                </c:pt>
                <c:pt idx="216" formatCode="_(* #,##0_);_(* \(#,##0\);_(* &quot;-&quot;??_);_(@_)">
                  <c:v>98</c:v>
                </c:pt>
                <c:pt idx="217" formatCode="_(* #,##0_);_(* \(#,##0\);_(* &quot;-&quot;??_);_(@_)">
                  <c:v>98</c:v>
                </c:pt>
                <c:pt idx="218" formatCode="_(* #,##0_);_(* \(#,##0\);_(* &quot;-&quot;??_);_(@_)">
                  <c:v>98</c:v>
                </c:pt>
                <c:pt idx="219" formatCode="_(* #,##0_);_(* \(#,##0\);_(* &quot;-&quot;??_);_(@_)">
                  <c:v>98</c:v>
                </c:pt>
                <c:pt idx="220" formatCode="_(* #,##0_);_(* \(#,##0\);_(* &quot;-&quot;??_);_(@_)">
                  <c:v>98</c:v>
                </c:pt>
                <c:pt idx="221" formatCode="_(* #,##0_);_(* \(#,##0\);_(* &quot;-&quot;??_);_(@_)">
                  <c:v>98</c:v>
                </c:pt>
                <c:pt idx="222" formatCode="_(* #,##0_);_(* \(#,##0\);_(* &quot;-&quot;??_);_(@_)">
                  <c:v>98</c:v>
                </c:pt>
                <c:pt idx="223" formatCode="_(* #,##0_);_(* \(#,##0\);_(* &quot;-&quot;??_);_(@_)">
                  <c:v>98</c:v>
                </c:pt>
                <c:pt idx="224" formatCode="_(* #,##0_);_(* \(#,##0\);_(* &quot;-&quot;??_);_(@_)">
                  <c:v>98</c:v>
                </c:pt>
                <c:pt idx="225" formatCode="_(* #,##0_);_(* \(#,##0\);_(* &quot;-&quot;??_);_(@_)">
                  <c:v>98</c:v>
                </c:pt>
                <c:pt idx="226" formatCode="_(* #,##0_);_(* \(#,##0\);_(* &quot;-&quot;??_);_(@_)">
                  <c:v>98</c:v>
                </c:pt>
                <c:pt idx="227" formatCode="_(* #,##0_);_(* \(#,##0\);_(* &quot;-&quot;??_);_(@_)">
                  <c:v>98</c:v>
                </c:pt>
                <c:pt idx="228" formatCode="_(* #,##0_);_(* \(#,##0\);_(* &quot;-&quot;??_);_(@_)">
                  <c:v>98</c:v>
                </c:pt>
                <c:pt idx="229" formatCode="_(* #,##0_);_(* \(#,##0\);_(* &quot;-&quot;??_);_(@_)">
                  <c:v>98</c:v>
                </c:pt>
                <c:pt idx="230" formatCode="_(* #,##0_);_(* \(#,##0\);_(* &quot;-&quot;??_);_(@_)">
                  <c:v>98</c:v>
                </c:pt>
                <c:pt idx="231" formatCode="_(* #,##0_);_(* \(#,##0\);_(* &quot;-&quot;??_);_(@_)">
                  <c:v>98</c:v>
                </c:pt>
                <c:pt idx="232" formatCode="_(* #,##0_);_(* \(#,##0\);_(* &quot;-&quot;??_);_(@_)">
                  <c:v>98</c:v>
                </c:pt>
                <c:pt idx="233" formatCode="_(* #,##0_);_(* \(#,##0\);_(* &quot;-&quot;??_);_(@_)">
                  <c:v>98</c:v>
                </c:pt>
                <c:pt idx="234" formatCode="_(* #,##0_);_(* \(#,##0\);_(* &quot;-&quot;??_);_(@_)">
                  <c:v>98</c:v>
                </c:pt>
                <c:pt idx="235" formatCode="_(* #,##0_);_(* \(#,##0\);_(* &quot;-&quot;??_);_(@_)">
                  <c:v>98</c:v>
                </c:pt>
                <c:pt idx="236" formatCode="_(* #,##0_);_(* \(#,##0\);_(* &quot;-&quot;??_);_(@_)">
                  <c:v>98</c:v>
                </c:pt>
                <c:pt idx="237" formatCode="_(* #,##0_);_(* \(#,##0\);_(* &quot;-&quot;??_);_(@_)">
                  <c:v>98</c:v>
                </c:pt>
                <c:pt idx="238" formatCode="_(* #,##0_);_(* \(#,##0\);_(* &quot;-&quot;??_);_(@_)">
                  <c:v>98</c:v>
                </c:pt>
                <c:pt idx="239" formatCode="_(* #,##0_);_(* \(#,##0\);_(* &quot;-&quot;??_);_(@_)">
                  <c:v>98</c:v>
                </c:pt>
                <c:pt idx="240" formatCode="_(* #,##0_);_(* \(#,##0\);_(* &quot;-&quot;??_);_(@_)">
                  <c:v>98</c:v>
                </c:pt>
                <c:pt idx="241" formatCode="_(* #,##0_);_(* \(#,##0\);_(* &quot;-&quot;??_);_(@_)">
                  <c:v>98</c:v>
                </c:pt>
                <c:pt idx="242" formatCode="_(* #,##0_);_(* \(#,##0\);_(* &quot;-&quot;??_);_(@_)">
                  <c:v>98</c:v>
                </c:pt>
                <c:pt idx="243" formatCode="_(* #,##0_);_(* \(#,##0\);_(* &quot;-&quot;??_);_(@_)">
                  <c:v>98</c:v>
                </c:pt>
                <c:pt idx="244" formatCode="_(* #,##0_);_(* \(#,##0\);_(* &quot;-&quot;??_);_(@_)">
                  <c:v>98</c:v>
                </c:pt>
                <c:pt idx="245" formatCode="_(* #,##0_);_(* \(#,##0\);_(* &quot;-&quot;??_);_(@_)">
                  <c:v>98</c:v>
                </c:pt>
                <c:pt idx="246" formatCode="_(* #,##0_);_(* \(#,##0\);_(* &quot;-&quot;??_);_(@_)">
                  <c:v>96.936911615306471</c:v>
                </c:pt>
                <c:pt idx="247" formatCode="_(* #,##0_);_(* \(#,##0\);_(* &quot;-&quot;??_);_(@_)">
                  <c:v>96.936911615306471</c:v>
                </c:pt>
                <c:pt idx="248" formatCode="_(* #,##0_);_(* \(#,##0\);_(* &quot;-&quot;??_);_(@_)">
                  <c:v>96.936911615306471</c:v>
                </c:pt>
                <c:pt idx="249" formatCode="_(* #,##0_);_(* \(#,##0\);_(* &quot;-&quot;??_);_(@_)">
                  <c:v>96.936911615306471</c:v>
                </c:pt>
                <c:pt idx="250" formatCode="_(* #,##0_);_(* \(#,##0\);_(* &quot;-&quot;??_);_(@_)">
                  <c:v>96.936911615306471</c:v>
                </c:pt>
                <c:pt idx="251" formatCode="_(* #,##0_);_(* \(#,##0\);_(* &quot;-&quot;??_);_(@_)">
                  <c:v>96.936911615306471</c:v>
                </c:pt>
                <c:pt idx="252" formatCode="_(* #,##0_);_(* \(#,##0\);_(* &quot;-&quot;??_);_(@_)">
                  <c:v>96.936911615306471</c:v>
                </c:pt>
                <c:pt idx="253" formatCode="_(* #,##0_);_(* \(#,##0\);_(* &quot;-&quot;??_);_(@_)">
                  <c:v>96.936911615306471</c:v>
                </c:pt>
                <c:pt idx="254" formatCode="_(* #,##0_);_(* \(#,##0\);_(* &quot;-&quot;??_);_(@_)">
                  <c:v>96.936911615306471</c:v>
                </c:pt>
                <c:pt idx="255" formatCode="_(* #,##0_);_(* \(#,##0\);_(* &quot;-&quot;??_);_(@_)">
                  <c:v>96.936911615306471</c:v>
                </c:pt>
                <c:pt idx="256" formatCode="_(* #,##0_);_(* \(#,##0\);_(* &quot;-&quot;??_);_(@_)">
                  <c:v>96.936911615306471</c:v>
                </c:pt>
                <c:pt idx="257" formatCode="_(* #,##0_);_(* \(#,##0\);_(* &quot;-&quot;??_);_(@_)">
                  <c:v>96.936911615306471</c:v>
                </c:pt>
                <c:pt idx="258" formatCode="_(* #,##0_);_(* \(#,##0\);_(* &quot;-&quot;??_);_(@_)">
                  <c:v>96.936911615306471</c:v>
                </c:pt>
                <c:pt idx="259" formatCode="_(* #,##0_);_(* \(#,##0\);_(* &quot;-&quot;??_);_(@_)">
                  <c:v>96.936911615306471</c:v>
                </c:pt>
                <c:pt idx="260" formatCode="_(* #,##0_);_(* \(#,##0\);_(* &quot;-&quot;??_);_(@_)">
                  <c:v>96.936911615306471</c:v>
                </c:pt>
                <c:pt idx="261" formatCode="_(* #,##0_);_(* \(#,##0\);_(* &quot;-&quot;??_);_(@_)">
                  <c:v>96.936911615306471</c:v>
                </c:pt>
                <c:pt idx="262" formatCode="_(* #,##0_);_(* \(#,##0\);_(* &quot;-&quot;??_);_(@_)">
                  <c:v>96.936911615306471</c:v>
                </c:pt>
                <c:pt idx="263" formatCode="_(* #,##0_);_(* \(#,##0\);_(* &quot;-&quot;??_);_(@_)">
                  <c:v>96.936911615306471</c:v>
                </c:pt>
                <c:pt idx="264" formatCode="_(* #,##0_);_(* \(#,##0\);_(* &quot;-&quot;??_);_(@_)">
                  <c:v>96.936911615306471</c:v>
                </c:pt>
                <c:pt idx="265" formatCode="_(* #,##0_);_(* \(#,##0\);_(* &quot;-&quot;??_);_(@_)">
                  <c:v>96.936911615306471</c:v>
                </c:pt>
                <c:pt idx="266" formatCode="_(* #,##0_);_(* \(#,##0\);_(* &quot;-&quot;??_);_(@_)">
                  <c:v>96.936911615306471</c:v>
                </c:pt>
                <c:pt idx="267" formatCode="_(* #,##0_);_(* \(#,##0\);_(* &quot;-&quot;??_);_(@_)">
                  <c:v>96.936911615306471</c:v>
                </c:pt>
                <c:pt idx="268" formatCode="_(* #,##0_);_(* \(#,##0\);_(* &quot;-&quot;??_);_(@_)">
                  <c:v>96.936911615306471</c:v>
                </c:pt>
                <c:pt idx="269" formatCode="_(* #,##0_);_(* \(#,##0\);_(* &quot;-&quot;??_);_(@_)">
                  <c:v>96.936911615306471</c:v>
                </c:pt>
                <c:pt idx="270" formatCode="_(* #,##0_);_(* \(#,##0\);_(* &quot;-&quot;??_);_(@_)">
                  <c:v>96.936911615306471</c:v>
                </c:pt>
                <c:pt idx="271" formatCode="_(* #,##0_);_(* \(#,##0\);_(* &quot;-&quot;??_);_(@_)">
                  <c:v>96.936911615306471</c:v>
                </c:pt>
                <c:pt idx="272" formatCode="_(* #,##0_);_(* \(#,##0\);_(* &quot;-&quot;??_);_(@_)">
                  <c:v>96.936911615306471</c:v>
                </c:pt>
                <c:pt idx="273" formatCode="_(* #,##0_);_(* \(#,##0\);_(* &quot;-&quot;??_);_(@_)">
                  <c:v>96.936911615306471</c:v>
                </c:pt>
                <c:pt idx="274" formatCode="_(* #,##0_);_(* \(#,##0\);_(* &quot;-&quot;??_);_(@_)">
                  <c:v>96.936911615306471</c:v>
                </c:pt>
                <c:pt idx="275" formatCode="_(* #,##0_);_(* \(#,##0\);_(* &quot;-&quot;??_);_(@_)">
                  <c:v>96.936911615306471</c:v>
                </c:pt>
                <c:pt idx="276" formatCode="_(* #,##0_);_(* \(#,##0\);_(* &quot;-&quot;??_);_(@_)">
                  <c:v>96.936911615306471</c:v>
                </c:pt>
                <c:pt idx="277" formatCode="_(* #,##0_);_(* \(#,##0\);_(* &quot;-&quot;??_);_(@_)">
                  <c:v>96.936911615306471</c:v>
                </c:pt>
                <c:pt idx="278" formatCode="_(* #,##0_);_(* \(#,##0\);_(* &quot;-&quot;??_);_(@_)">
                  <c:v>96.936911615306471</c:v>
                </c:pt>
                <c:pt idx="279" formatCode="_(* #,##0_);_(* \(#,##0\);_(* &quot;-&quot;??_);_(@_)">
                  <c:v>96.936911615306471</c:v>
                </c:pt>
                <c:pt idx="280" formatCode="_(* #,##0_);_(* \(#,##0\);_(* &quot;-&quot;??_);_(@_)">
                  <c:v>96.936911615306471</c:v>
                </c:pt>
                <c:pt idx="281" formatCode="_(* #,##0_);_(* \(#,##0\);_(* &quot;-&quot;??_);_(@_)">
                  <c:v>96.936911615306471</c:v>
                </c:pt>
                <c:pt idx="282" formatCode="_(* #,##0_);_(* \(#,##0\);_(* &quot;-&quot;??_);_(@_)">
                  <c:v>96.936911615306471</c:v>
                </c:pt>
                <c:pt idx="283" formatCode="_(* #,##0_);_(* \(#,##0\);_(* &quot;-&quot;??_);_(@_)">
                  <c:v>96.936911615306471</c:v>
                </c:pt>
                <c:pt idx="284" formatCode="_(* #,##0_);_(* \(#,##0\);_(* &quot;-&quot;??_);_(@_)">
                  <c:v>96.936911615306471</c:v>
                </c:pt>
                <c:pt idx="285" formatCode="_(* #,##0_);_(* \(#,##0\);_(* &quot;-&quot;??_);_(@_)">
                  <c:v>96.936911615306471</c:v>
                </c:pt>
                <c:pt idx="286" formatCode="_(* #,##0_);_(* \(#,##0\);_(* &quot;-&quot;??_);_(@_)">
                  <c:v>96.936911615306471</c:v>
                </c:pt>
                <c:pt idx="287" formatCode="_(* #,##0_);_(* \(#,##0\);_(* &quot;-&quot;??_);_(@_)">
                  <c:v>96.936911615306471</c:v>
                </c:pt>
                <c:pt idx="288" formatCode="_(* #,##0_);_(* \(#,##0\);_(* &quot;-&quot;??_);_(@_)">
                  <c:v>96.936911615306471</c:v>
                </c:pt>
                <c:pt idx="289" formatCode="_(* #,##0_);_(* \(#,##0\);_(* &quot;-&quot;??_);_(@_)">
                  <c:v>96.936911615306471</c:v>
                </c:pt>
                <c:pt idx="290" formatCode="_(* #,##0_);_(* \(#,##0\);_(* &quot;-&quot;??_);_(@_)">
                  <c:v>96.936911615306471</c:v>
                </c:pt>
                <c:pt idx="291" formatCode="_(* #,##0_);_(* \(#,##0\);_(* &quot;-&quot;??_);_(@_)">
                  <c:v>96.936911615306471</c:v>
                </c:pt>
                <c:pt idx="292" formatCode="_(* #,##0_);_(* \(#,##0\);_(* &quot;-&quot;??_);_(@_)">
                  <c:v>96.936911615306471</c:v>
                </c:pt>
                <c:pt idx="293" formatCode="_(* #,##0_);_(* \(#,##0\);_(* &quot;-&quot;??_);_(@_)">
                  <c:v>96.936911615306471</c:v>
                </c:pt>
                <c:pt idx="294" formatCode="_(* #,##0_);_(* \(#,##0\);_(* &quot;-&quot;??_);_(@_)">
                  <c:v>96.936911615306471</c:v>
                </c:pt>
                <c:pt idx="295" formatCode="_(* #,##0_);_(* \(#,##0\);_(* &quot;-&quot;??_);_(@_)">
                  <c:v>96.936911615306471</c:v>
                </c:pt>
                <c:pt idx="296" formatCode="_(* #,##0_);_(* \(#,##0\);_(* &quot;-&quot;??_);_(@_)">
                  <c:v>96.936911615306471</c:v>
                </c:pt>
                <c:pt idx="297" formatCode="_(* #,##0_);_(* \(#,##0\);_(* &quot;-&quot;??_);_(@_)">
                  <c:v>96.936911615306471</c:v>
                </c:pt>
                <c:pt idx="298" formatCode="_(* #,##0_);_(* \(#,##0\);_(* &quot;-&quot;??_);_(@_)">
                  <c:v>96.936911615306471</c:v>
                </c:pt>
                <c:pt idx="299" formatCode="_(* #,##0_);_(* \(#,##0\);_(* &quot;-&quot;??_);_(@_)">
                  <c:v>96.936911615306471</c:v>
                </c:pt>
                <c:pt idx="300" formatCode="_(* #,##0_);_(* \(#,##0\);_(* &quot;-&quot;??_);_(@_)">
                  <c:v>96.936911615306471</c:v>
                </c:pt>
                <c:pt idx="301" formatCode="_(* #,##0_);_(* \(#,##0\);_(* &quot;-&quot;??_);_(@_)">
                  <c:v>96.936911615306471</c:v>
                </c:pt>
                <c:pt idx="302" formatCode="_(* #,##0_);_(* \(#,##0\);_(* &quot;-&quot;??_);_(@_)">
                  <c:v>96.936911615306471</c:v>
                </c:pt>
                <c:pt idx="303" formatCode="_(* #,##0_);_(* \(#,##0\);_(* &quot;-&quot;??_);_(@_)">
                  <c:v>96.936911615306471</c:v>
                </c:pt>
                <c:pt idx="304" formatCode="_(* #,##0_);_(* \(#,##0\);_(* &quot;-&quot;??_);_(@_)">
                  <c:v>96.936911615306471</c:v>
                </c:pt>
                <c:pt idx="305" formatCode="_(* #,##0_);_(* \(#,##0\);_(* &quot;-&quot;??_);_(@_)">
                  <c:v>96.936911615306471</c:v>
                </c:pt>
                <c:pt idx="306" formatCode="_(* #,##0_);_(* \(#,##0\);_(* &quot;-&quot;??_);_(@_)">
                  <c:v>96.936911615306471</c:v>
                </c:pt>
                <c:pt idx="307" formatCode="_(* #,##0_);_(* \(#,##0\);_(* &quot;-&quot;??_);_(@_)">
                  <c:v>96.936911615306471</c:v>
                </c:pt>
                <c:pt idx="308" formatCode="_(* #,##0_);_(* \(#,##0\);_(* &quot;-&quot;??_);_(@_)">
                  <c:v>96.936911615306471</c:v>
                </c:pt>
                <c:pt idx="309" formatCode="_(* #,##0_);_(* \(#,##0\);_(* &quot;-&quot;??_);_(@_)">
                  <c:v>96.936911615306471</c:v>
                </c:pt>
                <c:pt idx="310" formatCode="_(* #,##0_);_(* \(#,##0\);_(* &quot;-&quot;??_);_(@_)">
                  <c:v>96.936911615306471</c:v>
                </c:pt>
                <c:pt idx="311" formatCode="_(* #,##0_);_(* \(#,##0\);_(* &quot;-&quot;??_);_(@_)">
                  <c:v>96.936911615306471</c:v>
                </c:pt>
                <c:pt idx="312" formatCode="_(* #,##0_);_(* \(#,##0\);_(* &quot;-&quot;??_);_(@_)">
                  <c:v>96.936911615306471</c:v>
                </c:pt>
                <c:pt idx="313" formatCode="_(* #,##0_);_(* \(#,##0\);_(* &quot;-&quot;??_);_(@_)">
                  <c:v>96.936911615306471</c:v>
                </c:pt>
                <c:pt idx="314" formatCode="_(* #,##0_);_(* \(#,##0\);_(* &quot;-&quot;??_);_(@_)">
                  <c:v>96.936911615306471</c:v>
                </c:pt>
                <c:pt idx="315" formatCode="_(* #,##0_);_(* \(#,##0\);_(* &quot;-&quot;??_);_(@_)">
                  <c:v>96.936911615306471</c:v>
                </c:pt>
                <c:pt idx="316" formatCode="_(* #,##0_);_(* \(#,##0\);_(* &quot;-&quot;??_);_(@_)">
                  <c:v>96.936911615306471</c:v>
                </c:pt>
                <c:pt idx="317" formatCode="_(* #,##0_);_(* \(#,##0\);_(* &quot;-&quot;??_);_(@_)">
                  <c:v>96.936911615306471</c:v>
                </c:pt>
                <c:pt idx="318" formatCode="_(* #,##0_);_(* \(#,##0\);_(* &quot;-&quot;??_);_(@_)">
                  <c:v>96.936911615306471</c:v>
                </c:pt>
                <c:pt idx="319" formatCode="_(* #,##0_);_(* \(#,##0\);_(* &quot;-&quot;??_);_(@_)">
                  <c:v>96.936911615306471</c:v>
                </c:pt>
                <c:pt idx="320" formatCode="_(* #,##0_);_(* \(#,##0\);_(* &quot;-&quot;??_);_(@_)">
                  <c:v>96.936911615306471</c:v>
                </c:pt>
                <c:pt idx="321" formatCode="_(* #,##0_);_(* \(#,##0\);_(* &quot;-&quot;??_);_(@_)">
                  <c:v>96.936911615306471</c:v>
                </c:pt>
                <c:pt idx="322" formatCode="_(* #,##0_);_(* \(#,##0\);_(* &quot;-&quot;??_);_(@_)">
                  <c:v>96.936911615306471</c:v>
                </c:pt>
                <c:pt idx="323" formatCode="_(* #,##0_);_(* \(#,##0\);_(* &quot;-&quot;??_);_(@_)">
                  <c:v>96.936911615306471</c:v>
                </c:pt>
                <c:pt idx="324" formatCode="_(* #,##0_);_(* \(#,##0\);_(* &quot;-&quot;??_);_(@_)">
                  <c:v>96.936911615306471</c:v>
                </c:pt>
                <c:pt idx="325" formatCode="_(* #,##0_);_(* \(#,##0\);_(* &quot;-&quot;??_);_(@_)">
                  <c:v>96.936911615306471</c:v>
                </c:pt>
                <c:pt idx="326" formatCode="_(* #,##0_);_(* \(#,##0\);_(* &quot;-&quot;??_);_(@_)">
                  <c:v>96.936911615306471</c:v>
                </c:pt>
                <c:pt idx="327" formatCode="_(* #,##0_);_(* \(#,##0\);_(* &quot;-&quot;??_);_(@_)">
                  <c:v>96.936911615306471</c:v>
                </c:pt>
                <c:pt idx="328" formatCode="_(* #,##0_);_(* \(#,##0\);_(* &quot;-&quot;??_);_(@_)">
                  <c:v>96.936911615306471</c:v>
                </c:pt>
                <c:pt idx="329" formatCode="_(* #,##0_);_(* \(#,##0\);_(* &quot;-&quot;??_);_(@_)">
                  <c:v>96.936911615306471</c:v>
                </c:pt>
                <c:pt idx="330" formatCode="_(* #,##0_);_(* \(#,##0\);_(* &quot;-&quot;??_);_(@_)">
                  <c:v>96.936911615306471</c:v>
                </c:pt>
                <c:pt idx="331" formatCode="_(* #,##0_);_(* \(#,##0\);_(* &quot;-&quot;??_);_(@_)">
                  <c:v>96.936911615306471</c:v>
                </c:pt>
                <c:pt idx="332" formatCode="_(* #,##0_);_(* \(#,##0\);_(* &quot;-&quot;??_);_(@_)">
                  <c:v>96.936911615306471</c:v>
                </c:pt>
                <c:pt idx="333" formatCode="_(* #,##0_);_(* \(#,##0\);_(* &quot;-&quot;??_);_(@_)">
                  <c:v>96.936911615306471</c:v>
                </c:pt>
                <c:pt idx="334" formatCode="_(* #,##0_);_(* \(#,##0\);_(* &quot;-&quot;??_);_(@_)">
                  <c:v>96.936911615306471</c:v>
                </c:pt>
                <c:pt idx="335" formatCode="_(* #,##0_);_(* \(#,##0\);_(* &quot;-&quot;??_);_(@_)">
                  <c:v>96.936911615306471</c:v>
                </c:pt>
                <c:pt idx="336" formatCode="_(* #,##0_);_(* \(#,##0\);_(* &quot;-&quot;??_);_(@_)">
                  <c:v>96.936911615306471</c:v>
                </c:pt>
                <c:pt idx="337" formatCode="_(* #,##0_);_(* \(#,##0\);_(* &quot;-&quot;??_);_(@_)">
                  <c:v>96.936911615306471</c:v>
                </c:pt>
                <c:pt idx="338" formatCode="_(* #,##0_);_(* \(#,##0\);_(* &quot;-&quot;??_);_(@_)">
                  <c:v>96.936911615306471</c:v>
                </c:pt>
                <c:pt idx="339" formatCode="_(* #,##0_);_(* \(#,##0\);_(* &quot;-&quot;??_);_(@_)">
                  <c:v>96.936911615306471</c:v>
                </c:pt>
                <c:pt idx="340" formatCode="_(* #,##0_);_(* \(#,##0\);_(* &quot;-&quot;??_);_(@_)">
                  <c:v>96.936911615306471</c:v>
                </c:pt>
                <c:pt idx="341" formatCode="_(* #,##0_);_(* \(#,##0\);_(* &quot;-&quot;??_);_(@_)">
                  <c:v>96.936911615306471</c:v>
                </c:pt>
                <c:pt idx="342" formatCode="_(* #,##0_);_(* \(#,##0\);_(* &quot;-&quot;??_);_(@_)">
                  <c:v>96.936911615306471</c:v>
                </c:pt>
                <c:pt idx="343" formatCode="_(* #,##0_);_(* \(#,##0\);_(* &quot;-&quot;??_);_(@_)">
                  <c:v>96.936911615306471</c:v>
                </c:pt>
                <c:pt idx="344" formatCode="_(* #,##0_);_(* \(#,##0\);_(* &quot;-&quot;??_);_(@_)">
                  <c:v>96.936911615306471</c:v>
                </c:pt>
                <c:pt idx="345" formatCode="_(* #,##0_);_(* \(#,##0\);_(* &quot;-&quot;??_);_(@_)">
                  <c:v>96.936911615306471</c:v>
                </c:pt>
                <c:pt idx="346" formatCode="_(* #,##0_);_(* \(#,##0\);_(* &quot;-&quot;??_);_(@_)">
                  <c:v>96.936911615306471</c:v>
                </c:pt>
                <c:pt idx="347" formatCode="_(* #,##0_);_(* \(#,##0\);_(* &quot;-&quot;??_);_(@_)">
                  <c:v>96.936911615306471</c:v>
                </c:pt>
                <c:pt idx="348" formatCode="_(* #,##0_);_(* \(#,##0\);_(* &quot;-&quot;??_);_(@_)">
                  <c:v>96.936911615306471</c:v>
                </c:pt>
                <c:pt idx="349" formatCode="_(* #,##0_);_(* \(#,##0\);_(* &quot;-&quot;??_);_(@_)">
                  <c:v>96.936911615306471</c:v>
                </c:pt>
                <c:pt idx="350" formatCode="_(* #,##0_);_(* \(#,##0\);_(* &quot;-&quot;??_);_(@_)">
                  <c:v>96.936911615306471</c:v>
                </c:pt>
                <c:pt idx="351" formatCode="_(* #,##0_);_(* \(#,##0\);_(* &quot;-&quot;??_);_(@_)">
                  <c:v>96.936911615306471</c:v>
                </c:pt>
                <c:pt idx="352" formatCode="_(* #,##0_);_(* \(#,##0\);_(* &quot;-&quot;??_);_(@_)">
                  <c:v>96.936911615306471</c:v>
                </c:pt>
                <c:pt idx="353" formatCode="_(* #,##0_);_(* \(#,##0\);_(* &quot;-&quot;??_);_(@_)">
                  <c:v>96.936911615306471</c:v>
                </c:pt>
                <c:pt idx="354" formatCode="_(* #,##0_);_(* \(#,##0\);_(* &quot;-&quot;??_);_(@_)">
                  <c:v>96.936911615306471</c:v>
                </c:pt>
                <c:pt idx="355" formatCode="_(* #,##0_);_(* \(#,##0\);_(* &quot;-&quot;??_);_(@_)">
                  <c:v>96.936911615306471</c:v>
                </c:pt>
                <c:pt idx="356" formatCode="_(* #,##0_);_(* \(#,##0\);_(* &quot;-&quot;??_);_(@_)">
                  <c:v>96.936911615306471</c:v>
                </c:pt>
                <c:pt idx="357" formatCode="_(* #,##0_);_(* \(#,##0\);_(* &quot;-&quot;??_);_(@_)">
                  <c:v>96.936911615306471</c:v>
                </c:pt>
                <c:pt idx="358" formatCode="_(* #,##0_);_(* \(#,##0\);_(* &quot;-&quot;??_);_(@_)">
                  <c:v>96.936911615306471</c:v>
                </c:pt>
                <c:pt idx="359" formatCode="_(* #,##0_);_(* \(#,##0\);_(* &quot;-&quot;??_);_(@_)">
                  <c:v>96.936911615306471</c:v>
                </c:pt>
                <c:pt idx="360" formatCode="_(* #,##0_);_(* \(#,##0\);_(* &quot;-&quot;??_);_(@_)">
                  <c:v>96.936911615306471</c:v>
                </c:pt>
                <c:pt idx="361" formatCode="_(* #,##0_);_(* \(#,##0\);_(* &quot;-&quot;??_);_(@_)">
                  <c:v>96.936911615306471</c:v>
                </c:pt>
                <c:pt idx="362" formatCode="_(* #,##0_);_(* \(#,##0\);_(* &quot;-&quot;??_);_(@_)">
                  <c:v>96.936911615306471</c:v>
                </c:pt>
                <c:pt idx="363" formatCode="_(* #,##0_);_(* \(#,##0\);_(* &quot;-&quot;??_);_(@_)">
                  <c:v>96.936911615306471</c:v>
                </c:pt>
                <c:pt idx="364" formatCode="_(* #,##0_);_(* \(#,##0\);_(* &quot;-&quot;??_);_(@_)">
                  <c:v>96.936911615306471</c:v>
                </c:pt>
                <c:pt idx="365" formatCode="_(* #,##0_);_(* \(#,##0\);_(* &quot;-&quot;??_);_(@_)">
                  <c:v>96.936911615306471</c:v>
                </c:pt>
                <c:pt idx="366" formatCode="_(* #,##0_);_(* \(#,##0\);_(* &quot;-&quot;??_);_(@_)">
                  <c:v>96.866911615306478</c:v>
                </c:pt>
                <c:pt idx="367" formatCode="_(* #,##0_);_(* \(#,##0\);_(* &quot;-&quot;??_);_(@_)">
                  <c:v>96.79691161530647</c:v>
                </c:pt>
                <c:pt idx="368" formatCode="_(* #,##0_);_(* \(#,##0\);_(* &quot;-&quot;??_);_(@_)">
                  <c:v>96.726911615306463</c:v>
                </c:pt>
                <c:pt idx="369" formatCode="_(* #,##0_);_(* \(#,##0\);_(* &quot;-&quot;??_);_(@_)">
                  <c:v>96.65691161530647</c:v>
                </c:pt>
                <c:pt idx="370" formatCode="_(* #,##0_);_(* \(#,##0\);_(* &quot;-&quot;??_);_(@_)">
                  <c:v>96.586911615306462</c:v>
                </c:pt>
                <c:pt idx="371" formatCode="_(* #,##0_);_(* \(#,##0\);_(* &quot;-&quot;??_);_(@_)">
                  <c:v>96.516911615306455</c:v>
                </c:pt>
                <c:pt idx="372" formatCode="_(* #,##0_);_(* \(#,##0\);_(* &quot;-&quot;??_);_(@_)">
                  <c:v>96.446911615306462</c:v>
                </c:pt>
                <c:pt idx="373" formatCode="_(* #,##0_);_(* \(#,##0\);_(* &quot;-&quot;??_);_(@_)">
                  <c:v>96.376911615306454</c:v>
                </c:pt>
                <c:pt idx="374" formatCode="_(* #,##0_);_(* \(#,##0\);_(* &quot;-&quot;??_);_(@_)">
                  <c:v>96.306911615306461</c:v>
                </c:pt>
                <c:pt idx="375" formatCode="_(* #,##0_);_(* \(#,##0\);_(* &quot;-&quot;??_);_(@_)">
                  <c:v>96.236911615306468</c:v>
                </c:pt>
                <c:pt idx="376" formatCode="_(* #,##0_);_(* \(#,##0\);_(* &quot;-&quot;??_);_(@_)">
                  <c:v>96.166911615306446</c:v>
                </c:pt>
                <c:pt idx="377" formatCode="_(* #,##0_);_(* \(#,##0\);_(* &quot;-&quot;??_);_(@_)">
                  <c:v>96.096911615306453</c:v>
                </c:pt>
                <c:pt idx="378" formatCode="_(* #,##0_);_(* \(#,##0\);_(* &quot;-&quot;??_);_(@_)">
                  <c:v>96.02691161530646</c:v>
                </c:pt>
                <c:pt idx="379" formatCode="_(* #,##0_);_(* \(#,##0\);_(* &quot;-&quot;??_);_(@_)">
                  <c:v>95.956911615306439</c:v>
                </c:pt>
                <c:pt idx="380" formatCode="_(* #,##0_);_(* \(#,##0\);_(* &quot;-&quot;??_);_(@_)">
                  <c:v>95.886911615306445</c:v>
                </c:pt>
                <c:pt idx="381" formatCode="_(* #,##0_);_(* \(#,##0\);_(* &quot;-&quot;??_);_(@_)">
                  <c:v>95.816911615306452</c:v>
                </c:pt>
                <c:pt idx="382" formatCode="_(* #,##0_);_(* \(#,##0\);_(* &quot;-&quot;??_);_(@_)">
                  <c:v>95.746911615306459</c:v>
                </c:pt>
                <c:pt idx="383" formatCode="_(* #,##0_);_(* \(#,##0\);_(* &quot;-&quot;??_);_(@_)">
                  <c:v>95.676911615306466</c:v>
                </c:pt>
                <c:pt idx="384" formatCode="_(* #,##0_);_(* \(#,##0\);_(* &quot;-&quot;??_);_(@_)">
                  <c:v>95.606911615306444</c:v>
                </c:pt>
                <c:pt idx="385" formatCode="_(* #,##0_);_(* \(#,##0\);_(* &quot;-&quot;??_);_(@_)">
                  <c:v>95.466911615306458</c:v>
                </c:pt>
                <c:pt idx="386" formatCode="_(* #,##0_);_(* \(#,##0\);_(* &quot;-&quot;??_);_(@_)">
                  <c:v>95.326911615306443</c:v>
                </c:pt>
                <c:pt idx="387" formatCode="_(* #,##0_);_(* \(#,##0\);_(* &quot;-&quot;??_);_(@_)">
                  <c:v>95.186911615306443</c:v>
                </c:pt>
                <c:pt idx="388" formatCode="_(* #,##0_);_(* \(#,##0\);_(* &quot;-&quot;??_);_(@_)">
                  <c:v>95.046911615306442</c:v>
                </c:pt>
                <c:pt idx="389" formatCode="_(* #,##0_);_(* \(#,##0\);_(* &quot;-&quot;??_);_(@_)">
                  <c:v>94.906911615306441</c:v>
                </c:pt>
                <c:pt idx="390" formatCode="_(* #,##0_);_(* \(#,##0\);_(* &quot;-&quot;??_);_(@_)">
                  <c:v>94.766911615306455</c:v>
                </c:pt>
                <c:pt idx="391" formatCode="_(* #,##0_);_(* \(#,##0\);_(* &quot;-&quot;??_);_(@_)">
                  <c:v>94.696911615306433</c:v>
                </c:pt>
                <c:pt idx="392" formatCode="_(* #,##0_);_(* \(#,##0\);_(* &quot;-&quot;??_);_(@_)">
                  <c:v>94.626911615306454</c:v>
                </c:pt>
                <c:pt idx="393" formatCode="_(* #,##0_);_(* \(#,##0\);_(* &quot;-&quot;??_);_(@_)">
                  <c:v>94.556911615306447</c:v>
                </c:pt>
                <c:pt idx="394" formatCode="_(* #,##0_);_(* \(#,##0\);_(* &quot;-&quot;??_);_(@_)">
                  <c:v>94.486911615306468</c:v>
                </c:pt>
                <c:pt idx="395" formatCode="_(* #,##0_);_(* \(#,##0\);_(* &quot;-&quot;??_);_(@_)">
                  <c:v>94.416911615306446</c:v>
                </c:pt>
                <c:pt idx="396" formatCode="_(* #,##0_);_(* \(#,##0\);_(* &quot;-&quot;??_);_(@_)">
                  <c:v>94.346911615306482</c:v>
                </c:pt>
                <c:pt idx="397" formatCode="_(* #,##0_);_(* \(#,##0\);_(* &quot;-&quot;??_);_(@_)">
                  <c:v>94.27691161530646</c:v>
                </c:pt>
                <c:pt idx="398" formatCode="_(* #,##0_);_(* \(#,##0\);_(* &quot;-&quot;??_);_(@_)">
                  <c:v>94.206911615306481</c:v>
                </c:pt>
                <c:pt idx="399" formatCode="_(* #,##0_);_(* \(#,##0\);_(* &quot;-&quot;??_);_(@_)">
                  <c:v>94.136911615306474</c:v>
                </c:pt>
                <c:pt idx="400" formatCode="_(* #,##0_);_(* \(#,##0\);_(* &quot;-&quot;??_);_(@_)">
                  <c:v>94.066911615306495</c:v>
                </c:pt>
                <c:pt idx="401" formatCode="_(* #,##0_);_(* \(#,##0\);_(* &quot;-&quot;??_);_(@_)">
                  <c:v>93.92691161530648</c:v>
                </c:pt>
                <c:pt idx="402" formatCode="_(* #,##0_);_(* \(#,##0\);_(* &quot;-&quot;??_);_(@_)">
                  <c:v>93.786911615306465</c:v>
                </c:pt>
                <c:pt idx="403" formatCode="_(* #,##0_);_(* \(#,##0\);_(* &quot;-&quot;??_);_(@_)">
                  <c:v>93.646911615306479</c:v>
                </c:pt>
                <c:pt idx="404" formatCode="_(* #,##0_);_(* \(#,##0\);_(* &quot;-&quot;??_);_(@_)">
                  <c:v>93.506911615306478</c:v>
                </c:pt>
                <c:pt idx="405" formatCode="_(* #,##0_);_(* \(#,##0\);_(* &quot;-&quot;??_);_(@_)">
                  <c:v>93.366911615306478</c:v>
                </c:pt>
                <c:pt idx="406" formatCode="_(* #,##0_);_(* \(#,##0\);_(* &quot;-&quot;??_);_(@_)">
                  <c:v>93.226911615306463</c:v>
                </c:pt>
                <c:pt idx="407" formatCode="_(* #,##0_);_(* \(#,##0\);_(* &quot;-&quot;??_);_(@_)">
                  <c:v>93.086911615306462</c:v>
                </c:pt>
                <c:pt idx="408" formatCode="_(* #,##0_);_(* \(#,##0\);_(* &quot;-&quot;??_);_(@_)">
                  <c:v>92.946911615306476</c:v>
                </c:pt>
                <c:pt idx="409" formatCode="_(* #,##0_);_(* \(#,##0\);_(* &quot;-&quot;??_);_(@_)">
                  <c:v>92.806911615306461</c:v>
                </c:pt>
                <c:pt idx="410" formatCode="_(* #,##0_);_(* \(#,##0\);_(* &quot;-&quot;??_);_(@_)">
                  <c:v>92.666911615306446</c:v>
                </c:pt>
                <c:pt idx="411" formatCode="_(* #,##0_);_(* \(#,##0\);_(* &quot;-&quot;??_);_(@_)">
                  <c:v>92.52691161530646</c:v>
                </c:pt>
                <c:pt idx="412" formatCode="_(* #,##0_);_(* \(#,##0\);_(* &quot;-&quot;??_);_(@_)">
                  <c:v>92.386911615306474</c:v>
                </c:pt>
                <c:pt idx="413" formatCode="_(* #,##0_);_(* \(#,##0\);_(* &quot;-&quot;??_);_(@_)">
                  <c:v>92.246911615306459</c:v>
                </c:pt>
                <c:pt idx="414" formatCode="_(* #,##0_);_(* \(#,##0\);_(* &quot;-&quot;??_);_(@_)">
                  <c:v>92.106911615306444</c:v>
                </c:pt>
                <c:pt idx="415" formatCode="_(* #,##0_);_(* \(#,##0\);_(* &quot;-&quot;??_);_(@_)">
                  <c:v>91.966911615306458</c:v>
                </c:pt>
                <c:pt idx="416" formatCode="_(* #,##0_);_(* \(#,##0\);_(* &quot;-&quot;??_);_(@_)">
                  <c:v>91.826911615306457</c:v>
                </c:pt>
                <c:pt idx="417" formatCode="_(* #,##0_);_(* \(#,##0\);_(* &quot;-&quot;??_);_(@_)">
                  <c:v>91.686911615306443</c:v>
                </c:pt>
                <c:pt idx="418" formatCode="_(* #,##0_);_(* \(#,##0\);_(* &quot;-&quot;??_);_(@_)">
                  <c:v>91.546911615306442</c:v>
                </c:pt>
                <c:pt idx="419" formatCode="_(* #,##0_);_(* \(#,##0\);_(* &quot;-&quot;??_);_(@_)">
                  <c:v>91.476911615306463</c:v>
                </c:pt>
                <c:pt idx="420" formatCode="_(* #,##0_);_(* \(#,##0\);_(* &quot;-&quot;??_);_(@_)">
                  <c:v>91.406911615306441</c:v>
                </c:pt>
                <c:pt idx="421" formatCode="_(* #,##0_);_(* \(#,##0\);_(* &quot;-&quot;??_);_(@_)">
                  <c:v>91.336911615306462</c:v>
                </c:pt>
                <c:pt idx="422" formatCode="_(* #,##0_);_(* \(#,##0\);_(* &quot;-&quot;??_);_(@_)">
                  <c:v>91.266911615306455</c:v>
                </c:pt>
                <c:pt idx="423" formatCode="_(* #,##0_);_(* \(#,##0\);_(* &quot;-&quot;??_);_(@_)">
                  <c:v>91.196911615306476</c:v>
                </c:pt>
                <c:pt idx="424" formatCode="_(* #,##0_);_(* \(#,##0\);_(* &quot;-&quot;??_);_(@_)">
                  <c:v>91.126911615306454</c:v>
                </c:pt>
                <c:pt idx="425" formatCode="_(* #,##0_);_(* \(#,##0\);_(* &quot;-&quot;??_);_(@_)">
                  <c:v>91.05691161530649</c:v>
                </c:pt>
                <c:pt idx="426" formatCode="_(* #,##0_);_(* \(#,##0\);_(* &quot;-&quot;??_);_(@_)">
                  <c:v>90.986911615306468</c:v>
                </c:pt>
                <c:pt idx="427" formatCode="_(* #,##0_);_(* \(#,##0\);_(* &quot;-&quot;??_);_(@_)">
                  <c:v>90.916911615306489</c:v>
                </c:pt>
                <c:pt idx="428" formatCode="_(* #,##0_);_(* \(#,##0\);_(* &quot;-&quot;??_);_(@_)">
                  <c:v>90.846911615306482</c:v>
                </c:pt>
                <c:pt idx="429" formatCode="_(* #,##0_);_(* \(#,##0\);_(* &quot;-&quot;??_);_(@_)">
                  <c:v>90.706911615306481</c:v>
                </c:pt>
                <c:pt idx="430" formatCode="_(* #,##0_);_(* \(#,##0\);_(* &quot;-&quot;??_);_(@_)">
                  <c:v>90.566911615306495</c:v>
                </c:pt>
                <c:pt idx="431" formatCode="_(* #,##0_);_(* \(#,##0\);_(* &quot;-&quot;??_);_(@_)">
                  <c:v>90.42691161530648</c:v>
                </c:pt>
                <c:pt idx="432" formatCode="_(* #,##0_);_(* \(#,##0\);_(* &quot;-&quot;??_);_(@_)">
                  <c:v>90.286911615306465</c:v>
                </c:pt>
                <c:pt idx="433" formatCode="_(* #,##0_);_(* \(#,##0\);_(* &quot;-&quot;??_);_(@_)">
                  <c:v>90.146911615306479</c:v>
                </c:pt>
                <c:pt idx="434" formatCode="_(* #,##0_);_(* \(#,##0\);_(* &quot;-&quot;??_);_(@_)">
                  <c:v>90.006911615306478</c:v>
                </c:pt>
                <c:pt idx="435" formatCode="_(* #,##0_);_(* \(#,##0\);_(* &quot;-&quot;??_);_(@_)">
                  <c:v>89.866911615306478</c:v>
                </c:pt>
                <c:pt idx="436" formatCode="_(* #,##0_);_(* \(#,##0\);_(* &quot;-&quot;??_);_(@_)">
                  <c:v>89.726911615306463</c:v>
                </c:pt>
                <c:pt idx="437" formatCode="_(* #,##0_);_(* \(#,##0\);_(* &quot;-&quot;??_);_(@_)">
                  <c:v>89.586911615306462</c:v>
                </c:pt>
                <c:pt idx="438" formatCode="_(* #,##0_);_(* \(#,##0\);_(* &quot;-&quot;??_);_(@_)">
                  <c:v>89.446911615306462</c:v>
                </c:pt>
                <c:pt idx="439" formatCode="_(* #,##0_);_(* \(#,##0\);_(* &quot;-&quot;??_);_(@_)">
                  <c:v>89.306911615306461</c:v>
                </c:pt>
                <c:pt idx="440" formatCode="_(* #,##0_);_(* \(#,##0\);_(* &quot;-&quot;??_);_(@_)">
                  <c:v>89.166911615306461</c:v>
                </c:pt>
                <c:pt idx="441" formatCode="_(* #,##0_);_(* \(#,##0\);_(* &quot;-&quot;??_);_(@_)">
                  <c:v>89.02691161530646</c:v>
                </c:pt>
                <c:pt idx="442" formatCode="_(* #,##0_);_(* \(#,##0\);_(* &quot;-&quot;??_);_(@_)">
                  <c:v>88.88691161530646</c:v>
                </c:pt>
                <c:pt idx="443" formatCode="_(* #,##0_);_(* \(#,##0\);_(* &quot;-&quot;??_);_(@_)">
                  <c:v>88.746911615306459</c:v>
                </c:pt>
                <c:pt idx="444" formatCode="_(* #,##0_);_(* \(#,##0\);_(* &quot;-&quot;??_);_(@_)">
                  <c:v>88.606911615306458</c:v>
                </c:pt>
                <c:pt idx="445" formatCode="_(* #,##0_);_(* \(#,##0\);_(* &quot;-&quot;??_);_(@_)">
                  <c:v>88.466911615306458</c:v>
                </c:pt>
                <c:pt idx="446" formatCode="_(* #,##0_);_(* \(#,##0\);_(* &quot;-&quot;??_);_(@_)">
                  <c:v>88.39691161530645</c:v>
                </c:pt>
                <c:pt idx="447" formatCode="_(* #,##0_);_(* \(#,##0\);_(* &quot;-&quot;??_);_(@_)">
                  <c:v>88.326911615306457</c:v>
                </c:pt>
                <c:pt idx="448" formatCode="_(* #,##0_);_(* \(#,##0\);_(* &quot;-&quot;??_);_(@_)">
                  <c:v>88.256911615306464</c:v>
                </c:pt>
                <c:pt idx="449" formatCode="_(* #,##0_);_(* \(#,##0\);_(* &quot;-&quot;??_);_(@_)">
                  <c:v>88.186911615306471</c:v>
                </c:pt>
                <c:pt idx="450" formatCode="_(* #,##0_);_(* \(#,##0\);_(* &quot;-&quot;??_);_(@_)">
                  <c:v>88.116911615306478</c:v>
                </c:pt>
                <c:pt idx="451" formatCode="_(* #,##0_);_(* \(#,##0\);_(* &quot;-&quot;??_);_(@_)">
                  <c:v>88.04691161530647</c:v>
                </c:pt>
                <c:pt idx="452" formatCode="_(* #,##0_);_(* \(#,##0\);_(* &quot;-&quot;??_);_(@_)">
                  <c:v>87.976911615306477</c:v>
                </c:pt>
                <c:pt idx="453" formatCode="_(* #,##0_);_(* \(#,##0\);_(* &quot;-&quot;??_);_(@_)">
                  <c:v>87.906911615306484</c:v>
                </c:pt>
                <c:pt idx="454" formatCode="_(* #,##0_);_(* \(#,##0\);_(* &quot;-&quot;??_);_(@_)">
                  <c:v>87.836911615306491</c:v>
                </c:pt>
                <c:pt idx="455" formatCode="_(* #,##0_);_(* \(#,##0\);_(* &quot;-&quot;??_);_(@_)">
                  <c:v>87.766911615306498</c:v>
                </c:pt>
                <c:pt idx="456" formatCode="_(* #,##0_);_(* \(#,##0\);_(* &quot;-&quot;??_);_(@_)">
                  <c:v>87.626911615306497</c:v>
                </c:pt>
                <c:pt idx="457" formatCode="_(* #,##0_);_(* \(#,##0\);_(* &quot;-&quot;??_);_(@_)">
                  <c:v>87.486911615306482</c:v>
                </c:pt>
                <c:pt idx="458" formatCode="_(* #,##0_);_(* \(#,##0\);_(* &quot;-&quot;??_);_(@_)">
                  <c:v>87.346911615306482</c:v>
                </c:pt>
                <c:pt idx="459" formatCode="_(* #,##0_);_(* \(#,##0\);_(* &quot;-&quot;??_);_(@_)">
                  <c:v>87.206911615306481</c:v>
                </c:pt>
                <c:pt idx="460" formatCode="_(* #,##0_);_(* \(#,##0\);_(* &quot;-&quot;??_);_(@_)">
                  <c:v>87.066911615306481</c:v>
                </c:pt>
                <c:pt idx="461" formatCode="_(* #,##0_);_(* \(#,##0\);_(* &quot;-&quot;??_);_(@_)">
                  <c:v>86.92691161530648</c:v>
                </c:pt>
                <c:pt idx="462" formatCode="_(* #,##0_);_(* \(#,##0\);_(* &quot;-&quot;??_);_(@_)">
                  <c:v>86.786911615306479</c:v>
                </c:pt>
                <c:pt idx="463" formatCode="_(* #,##0_);_(* \(#,##0\);_(* &quot;-&quot;??_);_(@_)">
                  <c:v>86.646911615306479</c:v>
                </c:pt>
                <c:pt idx="464" formatCode="_(* #,##0_);_(* \(#,##0\);_(* &quot;-&quot;??_);_(@_)">
                  <c:v>86.506911615306478</c:v>
                </c:pt>
                <c:pt idx="465" formatCode="_(* #,##0_);_(* \(#,##0\);_(* &quot;-&quot;??_);_(@_)">
                  <c:v>86.366911615306478</c:v>
                </c:pt>
                <c:pt idx="466" formatCode="_(* #,##0_);_(* \(#,##0\);_(* &quot;-&quot;??_);_(@_)">
                  <c:v>86.226911615306477</c:v>
                </c:pt>
                <c:pt idx="467" formatCode="_(* #,##0_);_(* \(#,##0\);_(* &quot;-&quot;??_);_(@_)">
                  <c:v>86.15691161530647</c:v>
                </c:pt>
                <c:pt idx="468" formatCode="_(* #,##0_);_(* \(#,##0\);_(* &quot;-&quot;??_);_(@_)">
                  <c:v>86.086911615306477</c:v>
                </c:pt>
                <c:pt idx="469" formatCode="_(* #,##0_);_(* \(#,##0\);_(* &quot;-&quot;??_);_(@_)">
                  <c:v>86.016911615306483</c:v>
                </c:pt>
                <c:pt idx="470" formatCode="_(* #,##0_);_(* \(#,##0\);_(* &quot;-&quot;??_);_(@_)">
                  <c:v>85.94691161530649</c:v>
                </c:pt>
                <c:pt idx="471" formatCode="_(* #,##0_);_(* \(#,##0\);_(* &quot;-&quot;??_);_(@_)">
                  <c:v>85.876911615306497</c:v>
                </c:pt>
                <c:pt idx="472" formatCode="_(* #,##0_);_(* \(#,##0\);_(* &quot;-&quot;??_);_(@_)">
                  <c:v>85.80691161530649</c:v>
                </c:pt>
                <c:pt idx="473" formatCode="_(* #,##0_);_(* \(#,##0\);_(* &quot;-&quot;??_);_(@_)">
                  <c:v>85.736911615306497</c:v>
                </c:pt>
                <c:pt idx="474" formatCode="_(* #,##0_);_(* \(#,##0\);_(* &quot;-&quot;??_);_(@_)">
                  <c:v>85.666911615306503</c:v>
                </c:pt>
                <c:pt idx="475" formatCode="_(* #,##0_);_(* \(#,##0\);_(* &quot;-&quot;??_);_(@_)">
                  <c:v>85.59691161530651</c:v>
                </c:pt>
                <c:pt idx="476" formatCode="_(* #,##0_);_(* \(#,##0\);_(* &quot;-&quot;??_);_(@_)">
                  <c:v>85.526911615306517</c:v>
                </c:pt>
                <c:pt idx="477" formatCode="_(* #,##0_);_(* \(#,##0\);_(* &quot;-&quot;??_);_(@_)">
                  <c:v>85.386911615306502</c:v>
                </c:pt>
                <c:pt idx="478" formatCode="_(* #,##0_);_(* \(#,##0\);_(* &quot;-&quot;??_);_(@_)">
                  <c:v>85.246911615306502</c:v>
                </c:pt>
                <c:pt idx="479" formatCode="_(* #,##0_);_(* \(#,##0\);_(* &quot;-&quot;??_);_(@_)">
                  <c:v>85.106911615306501</c:v>
                </c:pt>
                <c:pt idx="480" formatCode="_(* #,##0_);_(* \(#,##0\);_(* &quot;-&quot;??_);_(@_)">
                  <c:v>84.9669116153065</c:v>
                </c:pt>
                <c:pt idx="481" formatCode="_(* #,##0_);_(* \(#,##0\);_(* &quot;-&quot;??_);_(@_)">
                  <c:v>84.8269116153065</c:v>
                </c:pt>
                <c:pt idx="482" formatCode="_(* #,##0_);_(* \(#,##0\);_(* &quot;-&quot;??_);_(@_)">
                  <c:v>84.686911615306499</c:v>
                </c:pt>
                <c:pt idx="483" formatCode="_(* #,##0_);_(* \(#,##0\);_(* &quot;-&quot;??_);_(@_)">
                  <c:v>84.546911615306499</c:v>
                </c:pt>
                <c:pt idx="484" formatCode="_(* #,##0_);_(* \(#,##0\);_(* &quot;-&quot;??_);_(@_)">
                  <c:v>84.406911615306498</c:v>
                </c:pt>
                <c:pt idx="485" formatCode="_(* #,##0_);_(* \(#,##0\);_(* &quot;-&quot;??_);_(@_)">
                  <c:v>84.266911615306498</c:v>
                </c:pt>
                <c:pt idx="486" formatCode="_(* #,##0_);_(* \(#,##0\);_(* &quot;-&quot;??_);_(@_)">
                  <c:v>84.126911615306497</c:v>
                </c:pt>
                <c:pt idx="487" formatCode="_(* #,##0_);_(* \(#,##0\);_(* &quot;-&quot;??_);_(@_)">
                  <c:v>83.986911615306482</c:v>
                </c:pt>
                <c:pt idx="488" formatCode="_(* #,##0_);_(* \(#,##0\);_(* &quot;-&quot;??_);_(@_)">
                  <c:v>83.846911615306482</c:v>
                </c:pt>
                <c:pt idx="489" formatCode="_(* #,##0_);_(* \(#,##0\);_(* &quot;-&quot;??_);_(@_)">
                  <c:v>83.706911615306481</c:v>
                </c:pt>
                <c:pt idx="490" formatCode="_(* #,##0_);_(* \(#,##0\);_(* &quot;-&quot;??_);_(@_)">
                  <c:v>83.566911615306481</c:v>
                </c:pt>
                <c:pt idx="491" formatCode="_(* #,##0_);_(* \(#,##0\);_(* &quot;-&quot;??_);_(@_)">
                  <c:v>83.42691161530648</c:v>
                </c:pt>
                <c:pt idx="492" formatCode="_(* #,##0_);_(* \(#,##0\);_(* &quot;-&quot;??_);_(@_)">
                  <c:v>83.286911615306479</c:v>
                </c:pt>
                <c:pt idx="493" formatCode="_(* #,##0_);_(* \(#,##0\);_(* &quot;-&quot;??_);_(@_)">
                  <c:v>83.146911615306479</c:v>
                </c:pt>
                <c:pt idx="494" formatCode="_(* #,##0_);_(* \(#,##0\);_(* &quot;-&quot;??_);_(@_)">
                  <c:v>83.006911615306478</c:v>
                </c:pt>
                <c:pt idx="495" formatCode="_(* #,##0_);_(* \(#,##0\);_(* &quot;-&quot;??_);_(@_)">
                  <c:v>82.936911615306485</c:v>
                </c:pt>
                <c:pt idx="496" formatCode="_(* #,##0_);_(* \(#,##0\);_(* &quot;-&quot;??_);_(@_)">
                  <c:v>82.866911615306478</c:v>
                </c:pt>
                <c:pt idx="497" formatCode="_(* #,##0_);_(* \(#,##0\);_(* &quot;-&quot;??_);_(@_)">
                  <c:v>82.796911615306485</c:v>
                </c:pt>
                <c:pt idx="498" formatCode="_(* #,##0_);_(* \(#,##0\);_(* &quot;-&quot;??_);_(@_)">
                  <c:v>82.726911615306491</c:v>
                </c:pt>
                <c:pt idx="499" formatCode="_(* #,##0_);_(* \(#,##0\);_(* &quot;-&quot;??_);_(@_)">
                  <c:v>82.656911615306498</c:v>
                </c:pt>
                <c:pt idx="500" formatCode="_(* #,##0_);_(* \(#,##0\);_(* &quot;-&quot;??_);_(@_)">
                  <c:v>82.586911615306505</c:v>
                </c:pt>
                <c:pt idx="501" formatCode="_(* #,##0_);_(* \(#,##0\);_(* &quot;-&quot;??_);_(@_)">
                  <c:v>82.516911615306498</c:v>
                </c:pt>
                <c:pt idx="502" formatCode="_(* #,##0_);_(* \(#,##0\);_(* &quot;-&quot;??_);_(@_)">
                  <c:v>82.446911615306504</c:v>
                </c:pt>
                <c:pt idx="503" formatCode="_(* #,##0_);_(* \(#,##0\);_(* &quot;-&quot;??_);_(@_)">
                  <c:v>82.376911615306511</c:v>
                </c:pt>
                <c:pt idx="504" formatCode="_(* #,##0_);_(* \(#,##0\);_(* &quot;-&quot;??_);_(@_)">
                  <c:v>82.306911615306518</c:v>
                </c:pt>
                <c:pt idx="505" formatCode="_(* #,##0_);_(* \(#,##0\);_(* &quot;-&quot;??_);_(@_)">
                  <c:v>82.306911615306518</c:v>
                </c:pt>
                <c:pt idx="506" formatCode="_(* #,##0_);_(* \(#,##0\);_(* &quot;-&quot;??_);_(@_)">
                  <c:v>82.306911615306518</c:v>
                </c:pt>
                <c:pt idx="507" formatCode="_(* #,##0_);_(* \(#,##0\);_(* &quot;-&quot;??_);_(@_)">
                  <c:v>82.306911615306518</c:v>
                </c:pt>
                <c:pt idx="508" formatCode="_(* #,##0_);_(* \(#,##0\);_(* &quot;-&quot;??_);_(@_)">
                  <c:v>82.306911615306518</c:v>
                </c:pt>
                <c:pt idx="509" formatCode="_(* #,##0_);_(* \(#,##0\);_(* &quot;-&quot;??_);_(@_)">
                  <c:v>82.306911615306518</c:v>
                </c:pt>
                <c:pt idx="510" formatCode="_(* #,##0_);_(* \(#,##0\);_(* &quot;-&quot;??_);_(@_)">
                  <c:v>82.306911615306518</c:v>
                </c:pt>
                <c:pt idx="511" formatCode="_(* #,##0_);_(* \(#,##0\);_(* &quot;-&quot;??_);_(@_)">
                  <c:v>82.306911615306518</c:v>
                </c:pt>
                <c:pt idx="512" formatCode="_(* #,##0_);_(* \(#,##0\);_(* &quot;-&quot;??_);_(@_)">
                  <c:v>82.306911615306518</c:v>
                </c:pt>
                <c:pt idx="513" formatCode="_(* #,##0_);_(* \(#,##0\);_(* &quot;-&quot;??_);_(@_)">
                  <c:v>82.306911615306518</c:v>
                </c:pt>
                <c:pt idx="514" formatCode="_(* #,##0_);_(* \(#,##0\);_(* &quot;-&quot;??_);_(@_)">
                  <c:v>80.906911615306498</c:v>
                </c:pt>
                <c:pt idx="515" formatCode="_(* #,##0_);_(* \(#,##0\);_(* &quot;-&quot;??_);_(@_)">
                  <c:v>80.766911615306498</c:v>
                </c:pt>
                <c:pt idx="516" formatCode="_(* #,##0_);_(* \(#,##0\);_(* &quot;-&quot;??_);_(@_)">
                  <c:v>80.69691161530649</c:v>
                </c:pt>
                <c:pt idx="517" formatCode="_(* #,##0_);_(* \(#,##0\);_(* &quot;-&quot;??_);_(@_)">
                  <c:v>80.626911615306497</c:v>
                </c:pt>
                <c:pt idx="518" formatCode="_(* #,##0_);_(* \(#,##0\);_(* &quot;-&quot;??_);_(@_)">
                  <c:v>80.626911615306497</c:v>
                </c:pt>
                <c:pt idx="519" formatCode="_(* #,##0_);_(* \(#,##0\);_(* &quot;-&quot;??_);_(@_)">
                  <c:v>80.626911615306497</c:v>
                </c:pt>
                <c:pt idx="520" formatCode="_(* #,##0_);_(* \(#,##0\);_(* &quot;-&quot;??_);_(@_)">
                  <c:v>80.626911615306497</c:v>
                </c:pt>
                <c:pt idx="521" formatCode="_(* #,##0_);_(* \(#,##0\);_(* &quot;-&quot;??_);_(@_)">
                  <c:v>80.626911615306497</c:v>
                </c:pt>
                <c:pt idx="522" formatCode="_(* #,##0_);_(* \(#,##0\);_(* &quot;-&quot;??_);_(@_)">
                  <c:v>79.8</c:v>
                </c:pt>
                <c:pt idx="523" formatCode="_(* #,##0_);_(* \(#,##0\);_(* &quot;-&quot;??_);_(@_)">
                  <c:v>79.8</c:v>
                </c:pt>
                <c:pt idx="524" formatCode="_(* #,##0_);_(* \(#,##0\);_(* &quot;-&quot;??_);_(@_)">
                  <c:v>79.8</c:v>
                </c:pt>
                <c:pt idx="525" formatCode="_(* #,##0_);_(* \(#,##0\);_(* &quot;-&quot;??_);_(@_)">
                  <c:v>79.8</c:v>
                </c:pt>
                <c:pt idx="526" formatCode="_(* #,##0_);_(* \(#,##0\);_(* &quot;-&quot;??_);_(@_)">
                  <c:v>79.8</c:v>
                </c:pt>
                <c:pt idx="527" formatCode="_(* #,##0_);_(* \(#,##0\);_(* &quot;-&quot;??_);_(@_)">
                  <c:v>79.8</c:v>
                </c:pt>
                <c:pt idx="528" formatCode="_(* #,##0_);_(* \(#,##0\);_(* &quot;-&quot;??_);_(@_)">
                  <c:v>79.8</c:v>
                </c:pt>
                <c:pt idx="529" formatCode="_(* #,##0_);_(* \(#,##0\);_(* &quot;-&quot;??_);_(@_)">
                  <c:v>79.8</c:v>
                </c:pt>
                <c:pt idx="530" formatCode="_(* #,##0_);_(* \(#,##0\);_(* &quot;-&quot;??_);_(@_)">
                  <c:v>79.8</c:v>
                </c:pt>
                <c:pt idx="531" formatCode="_(* #,##0_);_(* \(#,##0\);_(* &quot;-&quot;??_);_(@_)">
                  <c:v>78.399999999999991</c:v>
                </c:pt>
                <c:pt idx="532" formatCode="_(* #,##0_);_(* \(#,##0\);_(* &quot;-&quot;??_);_(@_)">
                  <c:v>78.399999999999991</c:v>
                </c:pt>
                <c:pt idx="533" formatCode="_(* #,##0_);_(* \(#,##0\);_(* &quot;-&quot;??_);_(@_)">
                  <c:v>78.399999999999991</c:v>
                </c:pt>
                <c:pt idx="534" formatCode="_(* #,##0_);_(* \(#,##0\);_(* &quot;-&quot;??_);_(@_)">
                  <c:v>78.399999999999991</c:v>
                </c:pt>
                <c:pt idx="535" formatCode="_(* #,##0_);_(* \(#,##0\);_(* &quot;-&quot;??_);_(@_)">
                  <c:v>78.399999999999991</c:v>
                </c:pt>
                <c:pt idx="536" formatCode="_(* #,##0_);_(* \(#,##0\);_(* &quot;-&quot;??_);_(@_)">
                  <c:v>78.399999999999991</c:v>
                </c:pt>
                <c:pt idx="537" formatCode="_(* #,##0_);_(* \(#,##0\);_(* &quot;-&quot;??_);_(@_)">
                  <c:v>78.399999999999991</c:v>
                </c:pt>
                <c:pt idx="538" formatCode="_(* #,##0_);_(* \(#,##0\);_(* &quot;-&quot;??_);_(@_)">
                  <c:v>78.399999999999991</c:v>
                </c:pt>
                <c:pt idx="539" formatCode="_(* #,##0_);_(* \(#,##0\);_(* &quot;-&quot;??_);_(@_)">
                  <c:v>77</c:v>
                </c:pt>
                <c:pt idx="540" formatCode="_(* #,##0_);_(* \(#,##0\);_(* &quot;-&quot;??_);_(@_)">
                  <c:v>77</c:v>
                </c:pt>
                <c:pt idx="541" formatCode="_(* #,##0_);_(* \(#,##0\);_(* &quot;-&quot;??_);_(@_)">
                  <c:v>77</c:v>
                </c:pt>
                <c:pt idx="542" formatCode="_(* #,##0_);_(* \(#,##0\);_(* &quot;-&quot;??_);_(@_)">
                  <c:v>77</c:v>
                </c:pt>
                <c:pt idx="543" formatCode="_(* #,##0_);_(* \(#,##0\);_(* &quot;-&quot;??_);_(@_)">
                  <c:v>77</c:v>
                </c:pt>
                <c:pt idx="544" formatCode="_(* #,##0_);_(* \(#,##0\);_(* &quot;-&quot;??_);_(@_)">
                  <c:v>77</c:v>
                </c:pt>
                <c:pt idx="545" formatCode="_(* #,##0_);_(* \(#,##0\);_(* &quot;-&quot;??_);_(@_)">
                  <c:v>77</c:v>
                </c:pt>
                <c:pt idx="546" formatCode="_(* #,##0_);_(* \(#,##0\);_(* &quot;-&quot;??_);_(@_)">
                  <c:v>77</c:v>
                </c:pt>
                <c:pt idx="547" formatCode="_(* #,##0_);_(* \(#,##0\);_(* &quot;-&quot;??_);_(@_)">
                  <c:v>77</c:v>
                </c:pt>
                <c:pt idx="548" formatCode="_(* #,##0_);_(* \(#,##0\);_(* &quot;-&quot;??_);_(@_)">
                  <c:v>77</c:v>
                </c:pt>
                <c:pt idx="549" formatCode="_(* #,##0_);_(* \(#,##0\);_(* &quot;-&quot;??_);_(@_)">
                  <c:v>75.599999999999994</c:v>
                </c:pt>
                <c:pt idx="550" formatCode="_(* #,##0_);_(* \(#,##0\);_(* &quot;-&quot;??_);_(@_)">
                  <c:v>75.599999999999994</c:v>
                </c:pt>
                <c:pt idx="551" formatCode="_(* #,##0_);_(* \(#,##0\);_(* &quot;-&quot;??_);_(@_)">
                  <c:v>75.599999999999994</c:v>
                </c:pt>
                <c:pt idx="552" formatCode="_(* #,##0_);_(* \(#,##0\);_(* &quot;-&quot;??_);_(@_)">
                  <c:v>75.599999999999994</c:v>
                </c:pt>
                <c:pt idx="553" formatCode="_(* #,##0_);_(* \(#,##0\);_(* &quot;-&quot;??_);_(@_)">
                  <c:v>75.599999999999994</c:v>
                </c:pt>
                <c:pt idx="554" formatCode="_(* #,##0_);_(* \(#,##0\);_(* &quot;-&quot;??_);_(@_)">
                  <c:v>75.599999999999994</c:v>
                </c:pt>
                <c:pt idx="555" formatCode="_(* #,##0_);_(* \(#,##0\);_(* &quot;-&quot;??_);_(@_)">
                  <c:v>75.599999999999994</c:v>
                </c:pt>
                <c:pt idx="556" formatCode="_(* #,##0_);_(* \(#,##0\);_(* &quot;-&quot;??_);_(@_)">
                  <c:v>75.599999999999994</c:v>
                </c:pt>
                <c:pt idx="557" formatCode="_(* #,##0_);_(* \(#,##0\);_(* &quot;-&quot;??_);_(@_)">
                  <c:v>75.599999999999994</c:v>
                </c:pt>
                <c:pt idx="558" formatCode="_(* #,##0_);_(* \(#,##0\);_(* &quot;-&quot;??_);_(@_)">
                  <c:v>74.199999999999989</c:v>
                </c:pt>
                <c:pt idx="559" formatCode="_(* #,##0_);_(* \(#,##0\);_(* &quot;-&quot;??_);_(@_)">
                  <c:v>74.199999999999989</c:v>
                </c:pt>
                <c:pt idx="560" formatCode="_(* #,##0_);_(* \(#,##0\);_(* &quot;-&quot;??_);_(@_)">
                  <c:v>74.199999999999989</c:v>
                </c:pt>
                <c:pt idx="561" formatCode="_(* #,##0_);_(* \(#,##0\);_(* &quot;-&quot;??_);_(@_)">
                  <c:v>74.199999999999989</c:v>
                </c:pt>
                <c:pt idx="562" formatCode="_(* #,##0_);_(* \(#,##0\);_(* &quot;-&quot;??_);_(@_)">
                  <c:v>74.199999999999989</c:v>
                </c:pt>
                <c:pt idx="563" formatCode="_(* #,##0_);_(* \(#,##0\);_(* &quot;-&quot;??_);_(@_)">
                  <c:v>74.199999999999989</c:v>
                </c:pt>
                <c:pt idx="564" formatCode="_(* #,##0_);_(* \(#,##0\);_(* &quot;-&quot;??_);_(@_)">
                  <c:v>74.199999999999989</c:v>
                </c:pt>
                <c:pt idx="565" formatCode="_(* #,##0_);_(* \(#,##0\);_(* &quot;-&quot;??_);_(@_)">
                  <c:v>72.8</c:v>
                </c:pt>
                <c:pt idx="566" formatCode="_(* #,##0_);_(* \(#,##0\);_(* &quot;-&quot;??_);_(@_)">
                  <c:v>72.8</c:v>
                </c:pt>
                <c:pt idx="567" formatCode="_(* #,##0_);_(* \(#,##0\);_(* &quot;-&quot;??_);_(@_)">
                  <c:v>72.8</c:v>
                </c:pt>
                <c:pt idx="568" formatCode="_(* #,##0_);_(* \(#,##0\);_(* &quot;-&quot;??_);_(@_)">
                  <c:v>72.8</c:v>
                </c:pt>
                <c:pt idx="569" formatCode="_(* #,##0_);_(* \(#,##0\);_(* &quot;-&quot;??_);_(@_)">
                  <c:v>71.399999999999991</c:v>
                </c:pt>
                <c:pt idx="570" formatCode="_(* #,##0_);_(* \(#,##0\);_(* &quot;-&quot;??_);_(@_)">
                  <c:v>71.399999999999991</c:v>
                </c:pt>
                <c:pt idx="571" formatCode="_(* #,##0_);_(* \(#,##0\);_(* &quot;-&quot;??_);_(@_)">
                  <c:v>71.399999999999991</c:v>
                </c:pt>
                <c:pt idx="572" formatCode="_(* #,##0_);_(* \(#,##0\);_(* &quot;-&quot;??_);_(@_)">
                  <c:v>71.399999999999991</c:v>
                </c:pt>
                <c:pt idx="573" formatCode="_(* #,##0_);_(* \(#,##0\);_(* &quot;-&quot;??_);_(@_)">
                  <c:v>70</c:v>
                </c:pt>
                <c:pt idx="574" formatCode="_(* #,##0_);_(* \(#,##0\);_(* &quot;-&quot;??_);_(@_)">
                  <c:v>70</c:v>
                </c:pt>
                <c:pt idx="575" formatCode="_(* #,##0_);_(* \(#,##0\);_(* &quot;-&quot;??_);_(@_)">
                  <c:v>70</c:v>
                </c:pt>
                <c:pt idx="576" formatCode="_(* #,##0_);_(* \(#,##0\);_(* &quot;-&quot;??_);_(@_)">
                  <c:v>70</c:v>
                </c:pt>
                <c:pt idx="577" formatCode="_(* #,##0_);_(* \(#,##0\);_(* &quot;-&quot;??_);_(@_)">
                  <c:v>68.599999999999994</c:v>
                </c:pt>
                <c:pt idx="578" formatCode="_(* #,##0_);_(* \(#,##0\);_(* &quot;-&quot;??_);_(@_)">
                  <c:v>68.599999999999994</c:v>
                </c:pt>
                <c:pt idx="579" formatCode="_(* #,##0_);_(* \(#,##0\);_(* &quot;-&quot;??_);_(@_)">
                  <c:v>68.599999999999994</c:v>
                </c:pt>
                <c:pt idx="580" formatCode="_(* #,##0_);_(* \(#,##0\);_(* &quot;-&quot;??_);_(@_)">
                  <c:v>68.599999999999994</c:v>
                </c:pt>
                <c:pt idx="581" formatCode="_(* #,##0_);_(* \(#,##0\);_(* &quot;-&quot;??_);_(@_)">
                  <c:v>67.199999999999989</c:v>
                </c:pt>
                <c:pt idx="582" formatCode="_(* #,##0_);_(* \(#,##0\);_(* &quot;-&quot;??_);_(@_)">
                  <c:v>67.199999999999989</c:v>
                </c:pt>
                <c:pt idx="583" formatCode="_(* #,##0_);_(* \(#,##0\);_(* &quot;-&quot;??_);_(@_)">
                  <c:v>67.199999999999989</c:v>
                </c:pt>
                <c:pt idx="584" formatCode="_(* #,##0_);_(* \(#,##0\);_(* &quot;-&quot;??_);_(@_)">
                  <c:v>67.199999999999989</c:v>
                </c:pt>
                <c:pt idx="585" formatCode="_(* #,##0_);_(* \(#,##0\);_(* &quot;-&quot;??_);_(@_)">
                  <c:v>65.8</c:v>
                </c:pt>
                <c:pt idx="586" formatCode="_(* #,##0_);_(* \(#,##0\);_(* &quot;-&quot;??_);_(@_)">
                  <c:v>65.8</c:v>
                </c:pt>
                <c:pt idx="587" formatCode="_(* #,##0_);_(* \(#,##0\);_(* &quot;-&quot;??_);_(@_)">
                  <c:v>65.8</c:v>
                </c:pt>
                <c:pt idx="588" formatCode="_(* #,##0_);_(* \(#,##0\);_(* &quot;-&quot;??_);_(@_)">
                  <c:v>65.8</c:v>
                </c:pt>
                <c:pt idx="589" formatCode="_(* #,##0_);_(* \(#,##0\);_(* &quot;-&quot;??_);_(@_)">
                  <c:v>65.8</c:v>
                </c:pt>
                <c:pt idx="590" formatCode="_(* #,##0_);_(* \(#,##0\);_(* &quot;-&quot;??_);_(@_)">
                  <c:v>64.399999999999991</c:v>
                </c:pt>
                <c:pt idx="591" formatCode="_(* #,##0_);_(* \(#,##0\);_(* &quot;-&quot;??_);_(@_)">
                  <c:v>64.399999999999991</c:v>
                </c:pt>
                <c:pt idx="592" formatCode="_(* #,##0_);_(* \(#,##0\);_(* &quot;-&quot;??_);_(@_)">
                  <c:v>64.399999999999991</c:v>
                </c:pt>
                <c:pt idx="593" formatCode="_(* #,##0_);_(* \(#,##0\);_(* &quot;-&quot;??_);_(@_)">
                  <c:v>64.399999999999991</c:v>
                </c:pt>
                <c:pt idx="594" formatCode="_(* #,##0_);_(* \(#,##0\);_(* &quot;-&quot;??_);_(@_)">
                  <c:v>62.999999999999993</c:v>
                </c:pt>
                <c:pt idx="595" formatCode="_(* #,##0_);_(* \(#,##0\);_(* &quot;-&quot;??_);_(@_)">
                  <c:v>62.999999999999993</c:v>
                </c:pt>
                <c:pt idx="596" formatCode="_(* #,##0_);_(* \(#,##0\);_(* &quot;-&quot;??_);_(@_)">
                  <c:v>62.999999999999993</c:v>
                </c:pt>
                <c:pt idx="597" formatCode="_(* #,##0_);_(* \(#,##0\);_(* &quot;-&quot;??_);_(@_)">
                  <c:v>62.999999999999993</c:v>
                </c:pt>
                <c:pt idx="598" formatCode="_(* #,##0_);_(* \(#,##0\);_(* &quot;-&quot;??_);_(@_)">
                  <c:v>61.599999999999994</c:v>
                </c:pt>
                <c:pt idx="599" formatCode="_(* #,##0_);_(* \(#,##0\);_(* &quot;-&quot;??_);_(@_)">
                  <c:v>61.599999999999994</c:v>
                </c:pt>
                <c:pt idx="600" formatCode="_(* #,##0_);_(* \(#,##0\);_(* &quot;-&quot;??_);_(@_)">
                  <c:v>61.599999999999994</c:v>
                </c:pt>
                <c:pt idx="601" formatCode="_(* #,##0_);_(* \(#,##0\);_(* &quot;-&quot;??_);_(@_)">
                  <c:v>61.599999999999994</c:v>
                </c:pt>
                <c:pt idx="602" formatCode="_(* #,##0_);_(* \(#,##0\);_(* &quot;-&quot;??_);_(@_)">
                  <c:v>61.599999999999994</c:v>
                </c:pt>
                <c:pt idx="603" formatCode="_(* #,##0_);_(* \(#,##0\);_(* &quot;-&quot;??_);_(@_)">
                  <c:v>60.199999999999996</c:v>
                </c:pt>
                <c:pt idx="604" formatCode="_(* #,##0_);_(* \(#,##0\);_(* &quot;-&quot;??_);_(@_)">
                  <c:v>60.199999999999996</c:v>
                </c:pt>
                <c:pt idx="605" formatCode="_(* #,##0_);_(* \(#,##0\);_(* &quot;-&quot;??_);_(@_)">
                  <c:v>60.199999999999996</c:v>
                </c:pt>
                <c:pt idx="606" formatCode="_(* #,##0_);_(* \(#,##0\);_(* &quot;-&quot;??_);_(@_)">
                  <c:v>60.199999999999996</c:v>
                </c:pt>
                <c:pt idx="607" formatCode="_(* #,##0_);_(* \(#,##0\);_(* &quot;-&quot;??_);_(@_)">
                  <c:v>60.199999999999996</c:v>
                </c:pt>
                <c:pt idx="608" formatCode="_(* #,##0_);_(* \(#,##0\);_(* &quot;-&quot;??_);_(@_)">
                  <c:v>60.199999999999996</c:v>
                </c:pt>
                <c:pt idx="609" formatCode="_(* #,##0_);_(* \(#,##0\);_(* &quot;-&quot;??_);_(@_)">
                  <c:v>60.199999999999996</c:v>
                </c:pt>
                <c:pt idx="610" formatCode="_(* #,##0_);_(* \(#,##0\);_(* &quot;-&quot;??_);_(@_)">
                  <c:v>58.8</c:v>
                </c:pt>
                <c:pt idx="611" formatCode="_(* #,##0_);_(* \(#,##0\);_(* &quot;-&quot;??_);_(@_)">
                  <c:v>58.8</c:v>
                </c:pt>
                <c:pt idx="612" formatCode="_(* #,##0_);_(* \(#,##0\);_(* &quot;-&quot;??_);_(@_)">
                  <c:v>58.8</c:v>
                </c:pt>
                <c:pt idx="613" formatCode="_(* #,##0_);_(* \(#,##0\);_(* &quot;-&quot;??_);_(@_)">
                  <c:v>58.8</c:v>
                </c:pt>
                <c:pt idx="614" formatCode="_(* #,##0_);_(* \(#,##0\);_(* &quot;-&quot;??_);_(@_)">
                  <c:v>58.8</c:v>
                </c:pt>
                <c:pt idx="615" formatCode="_(* #,##0_);_(* \(#,##0\);_(* &quot;-&quot;??_);_(@_)">
                  <c:v>58.8</c:v>
                </c:pt>
                <c:pt idx="616" formatCode="_(* #,##0_);_(* \(#,##0\);_(* &quot;-&quot;??_);_(@_)">
                  <c:v>58.8</c:v>
                </c:pt>
                <c:pt idx="617" formatCode="_(* #,##0_);_(* \(#,##0\);_(* &quot;-&quot;??_);_(@_)">
                  <c:v>58.8</c:v>
                </c:pt>
                <c:pt idx="618" formatCode="_(* #,##0_);_(* \(#,##0\);_(* &quot;-&quot;??_);_(@_)">
                  <c:v>58.8</c:v>
                </c:pt>
                <c:pt idx="619" formatCode="_(* #,##0_);_(* \(#,##0\);_(* &quot;-&quot;??_);_(@_)">
                  <c:v>57.4</c:v>
                </c:pt>
                <c:pt idx="620" formatCode="_(* #,##0_);_(* \(#,##0\);_(* &quot;-&quot;??_);_(@_)">
                  <c:v>57.4</c:v>
                </c:pt>
                <c:pt idx="621" formatCode="_(* #,##0_);_(* \(#,##0\);_(* &quot;-&quot;??_);_(@_)">
                  <c:v>57.4</c:v>
                </c:pt>
                <c:pt idx="622" formatCode="_(* #,##0_);_(* \(#,##0\);_(* &quot;-&quot;??_);_(@_)">
                  <c:v>57.4</c:v>
                </c:pt>
                <c:pt idx="623" formatCode="_(* #,##0_);_(* \(#,##0\);_(* &quot;-&quot;??_);_(@_)">
                  <c:v>57.4</c:v>
                </c:pt>
                <c:pt idx="624" formatCode="_(* #,##0_);_(* \(#,##0\);_(* &quot;-&quot;??_);_(@_)">
                  <c:v>57.4</c:v>
                </c:pt>
                <c:pt idx="625" formatCode="_(* #,##0_);_(* \(#,##0\);_(* &quot;-&quot;??_);_(@_)">
                  <c:v>57.4</c:v>
                </c:pt>
                <c:pt idx="626" formatCode="_(* #,##0_);_(* \(#,##0\);_(* &quot;-&quot;??_);_(@_)">
                  <c:v>57.4</c:v>
                </c:pt>
                <c:pt idx="627" formatCode="_(* #,##0_);_(* \(#,##0\);_(* &quot;-&quot;??_);_(@_)">
                  <c:v>56</c:v>
                </c:pt>
                <c:pt idx="628" formatCode="_(* #,##0_);_(* \(#,##0\);_(* &quot;-&quot;??_);_(@_)">
                  <c:v>56</c:v>
                </c:pt>
                <c:pt idx="629" formatCode="_(* #,##0_);_(* \(#,##0\);_(* &quot;-&quot;??_);_(@_)">
                  <c:v>56</c:v>
                </c:pt>
                <c:pt idx="630" formatCode="_(* #,##0_);_(* \(#,##0\);_(* &quot;-&quot;??_);_(@_)">
                  <c:v>56</c:v>
                </c:pt>
                <c:pt idx="631" formatCode="_(* #,##0_);_(* \(#,##0\);_(* &quot;-&quot;??_);_(@_)">
                  <c:v>56</c:v>
                </c:pt>
                <c:pt idx="632" formatCode="_(* #,##0_);_(* \(#,##0\);_(* &quot;-&quot;??_);_(@_)">
                  <c:v>56</c:v>
                </c:pt>
                <c:pt idx="633" formatCode="_(* #,##0_);_(* \(#,##0\);_(* &quot;-&quot;??_);_(@_)">
                  <c:v>56</c:v>
                </c:pt>
                <c:pt idx="634" formatCode="_(* #,##0_);_(* \(#,##0\);_(* &quot;-&quot;??_);_(@_)">
                  <c:v>56</c:v>
                </c:pt>
                <c:pt idx="635" formatCode="_(* #,##0_);_(* \(#,##0\);_(* &quot;-&quot;??_);_(@_)">
                  <c:v>56</c:v>
                </c:pt>
                <c:pt idx="636" formatCode="_(* #,##0_);_(* \(#,##0\);_(* &quot;-&quot;??_);_(@_)">
                  <c:v>56</c:v>
                </c:pt>
                <c:pt idx="637" formatCode="_(* #,##0_);_(* \(#,##0\);_(* &quot;-&quot;??_);_(@_)">
                  <c:v>56</c:v>
                </c:pt>
                <c:pt idx="638" formatCode="_(* #,##0_);_(* \(#,##0\);_(* &quot;-&quot;??_);_(@_)">
                  <c:v>56</c:v>
                </c:pt>
                <c:pt idx="639" formatCode="_(* #,##0_);_(* \(#,##0\);_(* &quot;-&quot;??_);_(@_)">
                  <c:v>54.599999999999994</c:v>
                </c:pt>
                <c:pt idx="640" formatCode="_(* #,##0_);_(* \(#,##0\);_(* &quot;-&quot;??_);_(@_)">
                  <c:v>54.599999999999994</c:v>
                </c:pt>
                <c:pt idx="641" formatCode="_(* #,##0_);_(* \(#,##0\);_(* &quot;-&quot;??_);_(@_)">
                  <c:v>54.599999999999994</c:v>
                </c:pt>
                <c:pt idx="642" formatCode="_(* #,##0_);_(* \(#,##0\);_(* &quot;-&quot;??_);_(@_)">
                  <c:v>54.599999999999994</c:v>
                </c:pt>
                <c:pt idx="643" formatCode="_(* #,##0_);_(* \(#,##0\);_(* &quot;-&quot;??_);_(@_)">
                  <c:v>54.599999999999994</c:v>
                </c:pt>
                <c:pt idx="644" formatCode="_(* #,##0_);_(* \(#,##0\);_(* &quot;-&quot;??_);_(@_)">
                  <c:v>54.599999999999994</c:v>
                </c:pt>
                <c:pt idx="645" formatCode="_(* #,##0_);_(* \(#,##0\);_(* &quot;-&quot;??_);_(@_)">
                  <c:v>54.599999999999994</c:v>
                </c:pt>
                <c:pt idx="646" formatCode="_(* #,##0_);_(* \(#,##0\);_(* &quot;-&quot;??_);_(@_)">
                  <c:v>54.599999999999994</c:v>
                </c:pt>
                <c:pt idx="647" formatCode="_(* #,##0_);_(* \(#,##0\);_(* &quot;-&quot;??_);_(@_)">
                  <c:v>54.599999999999994</c:v>
                </c:pt>
                <c:pt idx="648" formatCode="_(* #,##0_);_(* \(#,##0\);_(* &quot;-&quot;??_);_(@_)">
                  <c:v>54.599999999999994</c:v>
                </c:pt>
                <c:pt idx="649" formatCode="_(* #,##0_);_(* \(#,##0\);_(* &quot;-&quot;??_);_(@_)">
                  <c:v>53.199999999999996</c:v>
                </c:pt>
                <c:pt idx="650" formatCode="_(* #,##0_);_(* \(#,##0\);_(* &quot;-&quot;??_);_(@_)">
                  <c:v>53.199999999999996</c:v>
                </c:pt>
                <c:pt idx="651" formatCode="_(* #,##0_);_(* \(#,##0\);_(* &quot;-&quot;??_);_(@_)">
                  <c:v>53.199999999999996</c:v>
                </c:pt>
                <c:pt idx="652" formatCode="_(* #,##0_);_(* \(#,##0\);_(* &quot;-&quot;??_);_(@_)">
                  <c:v>53.199999999999996</c:v>
                </c:pt>
                <c:pt idx="653" formatCode="_(* #,##0_);_(* \(#,##0\);_(* &quot;-&quot;??_);_(@_)">
                  <c:v>53.199999999999996</c:v>
                </c:pt>
                <c:pt idx="654" formatCode="_(* #,##0_);_(* \(#,##0\);_(* &quot;-&quot;??_);_(@_)">
                  <c:v>53.199999999999996</c:v>
                </c:pt>
                <c:pt idx="655" formatCode="_(* #,##0_);_(* \(#,##0\);_(* &quot;-&quot;??_);_(@_)">
                  <c:v>53.199999999999996</c:v>
                </c:pt>
                <c:pt idx="656" formatCode="_(* #,##0_);_(* \(#,##0\);_(* &quot;-&quot;??_);_(@_)">
                  <c:v>53.199999999999996</c:v>
                </c:pt>
                <c:pt idx="657" formatCode="_(* #,##0_);_(* \(#,##0\);_(* &quot;-&quot;??_);_(@_)">
                  <c:v>53.199999999999996</c:v>
                </c:pt>
                <c:pt idx="658" formatCode="_(* #,##0_);_(* \(#,##0\);_(* &quot;-&quot;??_);_(@_)">
                  <c:v>53.199999999999996</c:v>
                </c:pt>
                <c:pt idx="659" formatCode="_(* #,##0_);_(* \(#,##0\);_(* &quot;-&quot;??_);_(@_)">
                  <c:v>53.199999999999996</c:v>
                </c:pt>
                <c:pt idx="660" formatCode="_(* #,##0_);_(* \(#,##0\);_(* &quot;-&quot;??_);_(@_)">
                  <c:v>53.199999999999996</c:v>
                </c:pt>
                <c:pt idx="661" formatCode="_(* #,##0_);_(* \(#,##0\);_(* &quot;-&quot;??_);_(@_)">
                  <c:v>51.8</c:v>
                </c:pt>
                <c:pt idx="662" formatCode="_(* #,##0_);_(* \(#,##0\);_(* &quot;-&quot;??_);_(@_)">
                  <c:v>51.8</c:v>
                </c:pt>
                <c:pt idx="663" formatCode="_(* #,##0_);_(* \(#,##0\);_(* &quot;-&quot;??_);_(@_)">
                  <c:v>51.8</c:v>
                </c:pt>
                <c:pt idx="664" formatCode="_(* #,##0_);_(* \(#,##0\);_(* &quot;-&quot;??_);_(@_)">
                  <c:v>51.8</c:v>
                </c:pt>
                <c:pt idx="665" formatCode="_(* #,##0_);_(* \(#,##0\);_(* &quot;-&quot;??_);_(@_)">
                  <c:v>51.8</c:v>
                </c:pt>
                <c:pt idx="666" formatCode="_(* #,##0_);_(* \(#,##0\);_(* &quot;-&quot;??_);_(@_)">
                  <c:v>51.8</c:v>
                </c:pt>
                <c:pt idx="667" formatCode="_(* #,##0_);_(* \(#,##0\);_(* &quot;-&quot;??_);_(@_)">
                  <c:v>50.4</c:v>
                </c:pt>
                <c:pt idx="668" formatCode="_(* #,##0_);_(* \(#,##0\);_(* &quot;-&quot;??_);_(@_)">
                  <c:v>50.4</c:v>
                </c:pt>
                <c:pt idx="669" formatCode="_(* #,##0_);_(* \(#,##0\);_(* &quot;-&quot;??_);_(@_)">
                  <c:v>50.4</c:v>
                </c:pt>
                <c:pt idx="670" formatCode="_(* #,##0_);_(* \(#,##0\);_(* &quot;-&quot;??_);_(@_)">
                  <c:v>50.4</c:v>
                </c:pt>
                <c:pt idx="671" formatCode="_(* #,##0_);_(* \(#,##0\);_(* &quot;-&quot;??_);_(@_)">
                  <c:v>49</c:v>
                </c:pt>
                <c:pt idx="672" formatCode="_(* #,##0_);_(* \(#,##0\);_(* &quot;-&quot;??_);_(@_)">
                  <c:v>49</c:v>
                </c:pt>
                <c:pt idx="673" formatCode="_(* #,##0_);_(* \(#,##0\);_(* &quot;-&quot;??_);_(@_)">
                  <c:v>49</c:v>
                </c:pt>
                <c:pt idx="674" formatCode="_(* #,##0_);_(* \(#,##0\);_(* &quot;-&quot;??_);_(@_)">
                  <c:v>49</c:v>
                </c:pt>
                <c:pt idx="675" formatCode="_(* #,##0_);_(* \(#,##0\);_(* &quot;-&quot;??_);_(@_)">
                  <c:v>47.599999999999994</c:v>
                </c:pt>
                <c:pt idx="676" formatCode="_(* #,##0_);_(* \(#,##0\);_(* &quot;-&quot;??_);_(@_)">
                  <c:v>47.599999999999994</c:v>
                </c:pt>
                <c:pt idx="677" formatCode="_(* #,##0_);_(* \(#,##0\);_(* &quot;-&quot;??_);_(@_)">
                  <c:v>47.599999999999994</c:v>
                </c:pt>
                <c:pt idx="678" formatCode="_(* #,##0_);_(* \(#,##0\);_(* &quot;-&quot;??_);_(@_)">
                  <c:v>47.599999999999994</c:v>
                </c:pt>
                <c:pt idx="679" formatCode="_(* #,##0_);_(* \(#,##0\);_(* &quot;-&quot;??_);_(@_)">
                  <c:v>47.599999999999994</c:v>
                </c:pt>
                <c:pt idx="680" formatCode="_(* #,##0_);_(* \(#,##0\);_(* &quot;-&quot;??_);_(@_)">
                  <c:v>46.199999999999996</c:v>
                </c:pt>
                <c:pt idx="681" formatCode="_(* #,##0_);_(* \(#,##0\);_(* &quot;-&quot;??_);_(@_)">
                  <c:v>46.199999999999996</c:v>
                </c:pt>
                <c:pt idx="682" formatCode="_(* #,##0_);_(* \(#,##0\);_(* &quot;-&quot;??_);_(@_)">
                  <c:v>46.199999999999996</c:v>
                </c:pt>
                <c:pt idx="683" formatCode="_(* #,##0_);_(* \(#,##0\);_(* &quot;-&quot;??_);_(@_)">
                  <c:v>46.199999999999996</c:v>
                </c:pt>
                <c:pt idx="684" formatCode="_(* #,##0_);_(* \(#,##0\);_(* &quot;-&quot;??_);_(@_)">
                  <c:v>46.199999999999996</c:v>
                </c:pt>
                <c:pt idx="685" formatCode="_(* #,##0_);_(* \(#,##0\);_(* &quot;-&quot;??_);_(@_)">
                  <c:v>44.8</c:v>
                </c:pt>
                <c:pt idx="686" formatCode="_(* #,##0_);_(* \(#,##0\);_(* &quot;-&quot;??_);_(@_)">
                  <c:v>44.8</c:v>
                </c:pt>
                <c:pt idx="687" formatCode="_(* #,##0_);_(* \(#,##0\);_(* &quot;-&quot;??_);_(@_)">
                  <c:v>44.8</c:v>
                </c:pt>
                <c:pt idx="688" formatCode="_(* #,##0_);_(* \(#,##0\);_(* &quot;-&quot;??_);_(@_)">
                  <c:v>44.8</c:v>
                </c:pt>
                <c:pt idx="689" formatCode="_(* #,##0_);_(* \(#,##0\);_(* &quot;-&quot;??_);_(@_)">
                  <c:v>44.8</c:v>
                </c:pt>
                <c:pt idx="690" formatCode="_(* #,##0_);_(* \(#,##0\);_(* &quot;-&quot;??_);_(@_)">
                  <c:v>44.8</c:v>
                </c:pt>
                <c:pt idx="691" formatCode="_(* #,##0_);_(* \(#,##0\);_(* &quot;-&quot;??_);_(@_)">
                  <c:v>44.8</c:v>
                </c:pt>
                <c:pt idx="692" formatCode="_(* #,##0_);_(* \(#,##0\);_(* &quot;-&quot;??_);_(@_)">
                  <c:v>43.4</c:v>
                </c:pt>
                <c:pt idx="693" formatCode="_(* #,##0_);_(* \(#,##0\);_(* &quot;-&quot;??_);_(@_)">
                  <c:v>43.4</c:v>
                </c:pt>
                <c:pt idx="694" formatCode="_(* #,##0_);_(* \(#,##0\);_(* &quot;-&quot;??_);_(@_)">
                  <c:v>43.4</c:v>
                </c:pt>
                <c:pt idx="695" formatCode="_(* #,##0_);_(* \(#,##0\);_(* &quot;-&quot;??_);_(@_)">
                  <c:v>43.4</c:v>
                </c:pt>
                <c:pt idx="696" formatCode="_(* #,##0_);_(* \(#,##0\);_(* &quot;-&quot;??_);_(@_)">
                  <c:v>43.4</c:v>
                </c:pt>
                <c:pt idx="697" formatCode="_(* #,##0_);_(* \(#,##0\);_(* &quot;-&quot;??_);_(@_)">
                  <c:v>43.4</c:v>
                </c:pt>
                <c:pt idx="698" formatCode="_(* #,##0_);_(* \(#,##0\);_(* &quot;-&quot;??_);_(@_)">
                  <c:v>42</c:v>
                </c:pt>
                <c:pt idx="699" formatCode="_(* #,##0_);_(* \(#,##0\);_(* &quot;-&quot;??_);_(@_)">
                  <c:v>42</c:v>
                </c:pt>
                <c:pt idx="700" formatCode="_(* #,##0_);_(* \(#,##0\);_(* &quot;-&quot;??_);_(@_)">
                  <c:v>42</c:v>
                </c:pt>
                <c:pt idx="701" formatCode="_(* #,##0_);_(* \(#,##0\);_(* &quot;-&quot;??_);_(@_)">
                  <c:v>42</c:v>
                </c:pt>
                <c:pt idx="702" formatCode="_(* #,##0_);_(* \(#,##0\);_(* &quot;-&quot;??_);_(@_)">
                  <c:v>42</c:v>
                </c:pt>
                <c:pt idx="703" formatCode="_(* #,##0_);_(* \(#,##0\);_(* &quot;-&quot;??_);_(@_)">
                  <c:v>42</c:v>
                </c:pt>
                <c:pt idx="704" formatCode="_(* #,##0_);_(* \(#,##0\);_(* &quot;-&quot;??_);_(@_)">
                  <c:v>42</c:v>
                </c:pt>
                <c:pt idx="705" formatCode="_(* #,##0_);_(* \(#,##0\);_(* &quot;-&quot;??_);_(@_)">
                  <c:v>42</c:v>
                </c:pt>
                <c:pt idx="706" formatCode="_(* #,##0_);_(* \(#,##0\);_(* &quot;-&quot;??_);_(@_)">
                  <c:v>42</c:v>
                </c:pt>
                <c:pt idx="707" formatCode="_(* #,##0_);_(* \(#,##0\);_(* &quot;-&quot;??_);_(@_)">
                  <c:v>42</c:v>
                </c:pt>
                <c:pt idx="708" formatCode="_(* #,##0_);_(* \(#,##0\);_(* &quot;-&quot;??_);_(@_)">
                  <c:v>42</c:v>
                </c:pt>
                <c:pt idx="709" formatCode="_(* #,##0_);_(* \(#,##0\);_(* &quot;-&quot;??_);_(@_)">
                  <c:v>42</c:v>
                </c:pt>
                <c:pt idx="710" formatCode="_(* #,##0_);_(* \(#,##0\);_(* &quot;-&quot;??_);_(@_)">
                  <c:v>42</c:v>
                </c:pt>
                <c:pt idx="711" formatCode="_(* #,##0_);_(* \(#,##0\);_(* &quot;-&quot;??_);_(@_)">
                  <c:v>40.599999999999994</c:v>
                </c:pt>
                <c:pt idx="712" formatCode="_(* #,##0_);_(* \(#,##0\);_(* &quot;-&quot;??_);_(@_)">
                  <c:v>40.599999999999994</c:v>
                </c:pt>
                <c:pt idx="713" formatCode="_(* #,##0_);_(* \(#,##0\);_(* &quot;-&quot;??_);_(@_)">
                  <c:v>40.599999999999994</c:v>
                </c:pt>
                <c:pt idx="714" formatCode="_(* #,##0_);_(* \(#,##0\);_(* &quot;-&quot;??_);_(@_)">
                  <c:v>40.599999999999994</c:v>
                </c:pt>
                <c:pt idx="715" formatCode="_(* #,##0_);_(* \(#,##0\);_(* &quot;-&quot;??_);_(@_)">
                  <c:v>40.599999999999994</c:v>
                </c:pt>
                <c:pt idx="716" formatCode="_(* #,##0_);_(* \(#,##0\);_(* &quot;-&quot;??_);_(@_)">
                  <c:v>40.599999999999994</c:v>
                </c:pt>
                <c:pt idx="717" formatCode="_(* #,##0_);_(* \(#,##0\);_(* &quot;-&quot;??_);_(@_)">
                  <c:v>40.599999999999994</c:v>
                </c:pt>
                <c:pt idx="718" formatCode="_(* #,##0_);_(* \(#,##0\);_(* &quot;-&quot;??_);_(@_)">
                  <c:v>39.199999999999996</c:v>
                </c:pt>
                <c:pt idx="719" formatCode="_(* #,##0_);_(* \(#,##0\);_(* &quot;-&quot;??_);_(@_)">
                  <c:v>39.199999999999996</c:v>
                </c:pt>
                <c:pt idx="720" formatCode="_(* #,##0_);_(* \(#,##0\);_(* &quot;-&quot;??_);_(@_)">
                  <c:v>39.199999999999996</c:v>
                </c:pt>
                <c:pt idx="721" formatCode="_(* #,##0_);_(* \(#,##0\);_(* &quot;-&quot;??_);_(@_)">
                  <c:v>39.199999999999996</c:v>
                </c:pt>
                <c:pt idx="722" formatCode="_(* #,##0_);_(* \(#,##0\);_(* &quot;-&quot;??_);_(@_)">
                  <c:v>39.199999999999996</c:v>
                </c:pt>
                <c:pt idx="723" formatCode="_(* #,##0_);_(* \(#,##0\);_(* &quot;-&quot;??_);_(@_)">
                  <c:v>39.199999999999996</c:v>
                </c:pt>
                <c:pt idx="724" formatCode="_(* #,##0_);_(* \(#,##0\);_(* &quot;-&quot;??_);_(@_)">
                  <c:v>39.199999999999996</c:v>
                </c:pt>
                <c:pt idx="725" formatCode="_(* #,##0_);_(* \(#,##0\);_(* &quot;-&quot;??_);_(@_)">
                  <c:v>39.199999999999996</c:v>
                </c:pt>
                <c:pt idx="726" formatCode="_(* #,##0_);_(* \(#,##0\);_(* &quot;-&quot;??_);_(@_)">
                  <c:v>39.199999999999996</c:v>
                </c:pt>
                <c:pt idx="727" formatCode="_(* #,##0_);_(* \(#,##0\);_(* &quot;-&quot;??_);_(@_)">
                  <c:v>39.199999999999996</c:v>
                </c:pt>
                <c:pt idx="728" formatCode="_(* #,##0_);_(* \(#,##0\);_(* &quot;-&quot;??_);_(@_)">
                  <c:v>37.799999999999997</c:v>
                </c:pt>
                <c:pt idx="729" formatCode="_(* #,##0_);_(* \(#,##0\);_(* &quot;-&quot;??_);_(@_)">
                  <c:v>37.799999999999997</c:v>
                </c:pt>
                <c:pt idx="730" formatCode="_(* #,##0_);_(* \(#,##0\);_(* &quot;-&quot;??_);_(@_)">
                  <c:v>37.799999999999997</c:v>
                </c:pt>
                <c:pt idx="731" formatCode="_(* #,##0_);_(* \(#,##0\);_(* &quot;-&quot;??_);_(@_)">
                  <c:v>37.799999999999997</c:v>
                </c:pt>
              </c:numCache>
            </c:numRef>
          </c:val>
          <c:smooth val="0"/>
          <c:extLst>
            <c:ext xmlns:c16="http://schemas.microsoft.com/office/drawing/2014/chart" uri="{C3380CC4-5D6E-409C-BE32-E72D297353CC}">
              <c16:uniqueId val="{00000004-D1FF-4015-BE3B-39BB1F163F8F}"/>
            </c:ext>
          </c:extLst>
        </c:ser>
        <c:ser>
          <c:idx val="3"/>
          <c:order val="3"/>
          <c:tx>
            <c:strRef>
              <c:f>'Calcs (4)'!$F$17</c:f>
              <c:strCache>
                <c:ptCount val="1"/>
                <c:pt idx="0">
                  <c:v>COVID19 deaths - actual</c:v>
                </c:pt>
              </c:strCache>
            </c:strRef>
          </c:tx>
          <c:spPr>
            <a:ln w="44450" cap="rnd">
              <a:solidFill>
                <a:srgbClr val="C00000"/>
              </a:solidFill>
              <a:round/>
            </a:ln>
            <a:effectLst/>
          </c:spPr>
          <c:marker>
            <c:symbol val="none"/>
          </c:marker>
          <c:cat>
            <c:numRef>
              <c:f>'Calcs (4)'!$B$18:$B$749</c:f>
              <c:numCache>
                <c:formatCode>m/d/yyyy</c:formatCode>
                <c:ptCount val="732"/>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44382</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numCache>
            </c:numRef>
          </c:cat>
          <c:val>
            <c:numRef>
              <c:f>'Calcs (4)'!$F$18:$F$749</c:f>
              <c:numCache>
                <c:formatCode>_(* #,##0_);_(* \(#,##0\);_(* "-"??_);_(@_)</c:formatCode>
                <c:ptCount val="7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5.9999999999999995E-4</c:v>
                </c:pt>
                <c:pt idx="61">
                  <c:v>1.1999999999999999E-3</c:v>
                </c:pt>
                <c:pt idx="62">
                  <c:v>3.5999999999999999E-3</c:v>
                </c:pt>
                <c:pt idx="63">
                  <c:v>5.3999999999999994E-3</c:v>
                </c:pt>
                <c:pt idx="64">
                  <c:v>6.5999999999999991E-3</c:v>
                </c:pt>
                <c:pt idx="65">
                  <c:v>7.1999999999999998E-3</c:v>
                </c:pt>
                <c:pt idx="66">
                  <c:v>8.3999999999999995E-3</c:v>
                </c:pt>
                <c:pt idx="67">
                  <c:v>1.0200000000000001E-2</c:v>
                </c:pt>
                <c:pt idx="68">
                  <c:v>1.26E-2</c:v>
                </c:pt>
                <c:pt idx="69">
                  <c:v>1.5599999999999999E-2</c:v>
                </c:pt>
                <c:pt idx="70">
                  <c:v>1.6799999999999999E-2</c:v>
                </c:pt>
                <c:pt idx="71">
                  <c:v>1.7999999999999999E-2</c:v>
                </c:pt>
                <c:pt idx="72">
                  <c:v>2.4E-2</c:v>
                </c:pt>
                <c:pt idx="73">
                  <c:v>2.8199999999999999E-2</c:v>
                </c:pt>
                <c:pt idx="74">
                  <c:v>3.4200000000000001E-2</c:v>
                </c:pt>
                <c:pt idx="75">
                  <c:v>4.1399999999999999E-2</c:v>
                </c:pt>
                <c:pt idx="76">
                  <c:v>5.1000000000000004E-2</c:v>
                </c:pt>
                <c:pt idx="77">
                  <c:v>6.4799999999999996E-2</c:v>
                </c:pt>
                <c:pt idx="78">
                  <c:v>0.09</c:v>
                </c:pt>
                <c:pt idx="79">
                  <c:v>0.09</c:v>
                </c:pt>
                <c:pt idx="80">
                  <c:v>0.156</c:v>
                </c:pt>
                <c:pt idx="81">
                  <c:v>0.20400000000000001</c:v>
                </c:pt>
                <c:pt idx="82">
                  <c:v>0.28259999999999996</c:v>
                </c:pt>
                <c:pt idx="83">
                  <c:v>0.35399999999999998</c:v>
                </c:pt>
                <c:pt idx="84">
                  <c:v>0.48060000000000003</c:v>
                </c:pt>
                <c:pt idx="85">
                  <c:v>0.63</c:v>
                </c:pt>
                <c:pt idx="86">
                  <c:v>0.77759999999999996</c:v>
                </c:pt>
                <c:pt idx="87">
                  <c:v>1.0242</c:v>
                </c:pt>
                <c:pt idx="88">
                  <c:v>1.3145999999999998</c:v>
                </c:pt>
                <c:pt idx="89">
                  <c:v>1.5053999999999998</c:v>
                </c:pt>
                <c:pt idx="90">
                  <c:v>1.9019999999999999</c:v>
                </c:pt>
                <c:pt idx="91">
                  <c:v>2.4473999999999996</c:v>
                </c:pt>
                <c:pt idx="92">
                  <c:v>3.0827999999999998</c:v>
                </c:pt>
                <c:pt idx="93">
                  <c:v>3.6317999999999997</c:v>
                </c:pt>
              </c:numCache>
            </c:numRef>
          </c:val>
          <c:smooth val="0"/>
          <c:extLst>
            <c:ext xmlns:c16="http://schemas.microsoft.com/office/drawing/2014/chart" uri="{C3380CC4-5D6E-409C-BE32-E72D297353CC}">
              <c16:uniqueId val="{00000005-D1FF-4015-BE3B-39BB1F163F8F}"/>
            </c:ext>
          </c:extLst>
        </c:ser>
        <c:ser>
          <c:idx val="4"/>
          <c:order val="4"/>
          <c:tx>
            <c:strRef>
              <c:f>'Calcs (4)'!$G$17</c:f>
              <c:strCache>
                <c:ptCount val="1"/>
                <c:pt idx="0">
                  <c:v>COVID19 deaths - projected</c:v>
                </c:pt>
              </c:strCache>
            </c:strRef>
          </c:tx>
          <c:spPr>
            <a:ln w="44450" cap="rnd">
              <a:solidFill>
                <a:srgbClr val="C00000"/>
              </a:solidFill>
              <a:prstDash val="sysDot"/>
              <a:round/>
            </a:ln>
            <a:effectLst/>
          </c:spPr>
          <c:marker>
            <c:symbol val="none"/>
          </c:marker>
          <c:dLbls>
            <c:dLbl>
              <c:idx val="694"/>
              <c:layout>
                <c:manualLayout>
                  <c:x val="-0.31848836970284589"/>
                  <c:y val="-3.344706911636045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1677338570445803"/>
                      <c:h val="5.2965686274509802E-2"/>
                    </c:manualLayout>
                  </c15:layout>
                </c:ext>
                <c:ext xmlns:c16="http://schemas.microsoft.com/office/drawing/2014/chart" uri="{C3380CC4-5D6E-409C-BE32-E72D297353CC}">
                  <c16:uniqueId val="{00000006-D1FF-4015-BE3B-39BB1F163F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'Calcs (4)'!$B$18:$B$749</c:f>
              <c:numCache>
                <c:formatCode>m/d/yyyy</c:formatCode>
                <c:ptCount val="732"/>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44382</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numCache>
            </c:numRef>
          </c:cat>
          <c:val>
            <c:numRef>
              <c:f>'Calcs (4)'!$G$18:$G$749</c:f>
              <c:numCache>
                <c:formatCode>General</c:formatCode>
                <c:ptCount val="732"/>
                <c:pt idx="94" formatCode="_(* #,##0_);_(* \(#,##0\);_(* &quot;-&quot;??_);_(@_)">
                  <c:v>4.0771500000000005</c:v>
                </c:pt>
                <c:pt idx="95" formatCode="_(* #,##0_);_(* \(#,##0\);_(* &quot;-&quot;??_);_(@_)">
                  <c:v>4.9181000000000008</c:v>
                </c:pt>
                <c:pt idx="96" formatCode="_(* #,##0_);_(* \(#,##0\);_(* &quot;-&quot;??_);_(@_)">
                  <c:v>5.7590500000000002</c:v>
                </c:pt>
                <c:pt idx="97" formatCode="_(* #,##0_);_(* \(#,##0\);_(* &quot;-&quot;??_);_(@_)">
                  <c:v>6.7848000000000006</c:v>
                </c:pt>
                <c:pt idx="98" formatCode="_(* #,##0_);_(* \(#,##0\);_(* &quot;-&quot;??_);_(@_)">
                  <c:v>7.8985500000000011</c:v>
                </c:pt>
                <c:pt idx="99" formatCode="_(* #,##0_);_(* \(#,##0\);_(* &quot;-&quot;??_);_(@_)">
                  <c:v>9.0915000000000017</c:v>
                </c:pt>
                <c:pt idx="100" formatCode="_(* #,##0_);_(* \(#,##0\);_(* &quot;-&quot;??_);_(@_)">
                  <c:v>10.3543</c:v>
                </c:pt>
                <c:pt idx="101" formatCode="_(* #,##0_);_(* \(#,##0\);_(* &quot;-&quot;??_);_(@_)">
                  <c:v>11.195250000000001</c:v>
                </c:pt>
                <c:pt idx="102" formatCode="_(* #,##0_);_(* \(#,##0\);_(* &quot;-&quot;??_);_(@_)">
                  <c:v>12.568050000000001</c:v>
                </c:pt>
                <c:pt idx="103" formatCode="_(* #,##0_);_(* \(#,##0\);_(* &quot;-&quot;??_);_(@_)">
                  <c:v>13.977700000000002</c:v>
                </c:pt>
                <c:pt idx="104" formatCode="_(* #,##0_);_(* \(#,##0\);_(* &quot;-&quot;??_);_(@_)">
                  <c:v>15.413200000000002</c:v>
                </c:pt>
                <c:pt idx="105" formatCode="_(* #,##0_);_(* \(#,##0\);_(* &quot;-&quot;??_);_(@_)">
                  <c:v>16.863550000000004</c:v>
                </c:pt>
                <c:pt idx="106" formatCode="_(* #,##0_);_(* \(#,##0\);_(* &quot;-&quot;??_);_(@_)">
                  <c:v>18.31775</c:v>
                </c:pt>
                <c:pt idx="107" formatCode="_(* #,##0_);_(* \(#,##0\);_(* &quot;-&quot;??_);_(@_)">
                  <c:v>19.766450000000003</c:v>
                </c:pt>
                <c:pt idx="108" formatCode="_(* #,##0_);_(* \(#,##0\);_(* &quot;-&quot;??_);_(@_)">
                  <c:v>21.200300000000002</c:v>
                </c:pt>
                <c:pt idx="109" formatCode="_(* #,##0_);_(* \(#,##0\);_(* &quot;-&quot;??_);_(@_)">
                  <c:v>22.611049999999999</c:v>
                </c:pt>
                <c:pt idx="110" formatCode="_(* #,##0_);_(* \(#,##0\);_(* &quot;-&quot;??_);_(@_)">
                  <c:v>23.992650000000001</c:v>
                </c:pt>
                <c:pt idx="111" formatCode="_(* #,##0_);_(* \(#,##0\);_(* &quot;-&quot;??_);_(@_)">
                  <c:v>25.33905</c:v>
                </c:pt>
                <c:pt idx="112" formatCode="_(* #,##0_);_(* \(#,##0\);_(* &quot;-&quot;??_);_(@_)">
                  <c:v>26.645300000000002</c:v>
                </c:pt>
                <c:pt idx="113" formatCode="_(* #,##0_);_(* \(#,##0\);_(* &quot;-&quot;??_);_(@_)">
                  <c:v>27.908100000000001</c:v>
                </c:pt>
                <c:pt idx="114" formatCode="_(* #,##0_);_(* \(#,##0\);_(* &quot;-&quot;??_);_(@_)">
                  <c:v>27.920200000000005</c:v>
                </c:pt>
                <c:pt idx="115" formatCode="_(* #,##0_);_(* \(#,##0\);_(* &quot;-&quot;??_);_(@_)">
                  <c:v>29.090050000000002</c:v>
                </c:pt>
                <c:pt idx="116" formatCode="_(* #,##0_);_(* \(#,##0\);_(* &quot;-&quot;??_);_(@_)">
                  <c:v>29.091150000000003</c:v>
                </c:pt>
                <c:pt idx="117" formatCode="_(* #,##0_);_(* \(#,##0\);_(* &quot;-&quot;??_);_(@_)">
                  <c:v>30.164200000000005</c:v>
                </c:pt>
                <c:pt idx="118" formatCode="_(* #,##0_);_(* \(#,##0\);_(* &quot;-&quot;??_);_(@_)">
                  <c:v>31.189400000000003</c:v>
                </c:pt>
                <c:pt idx="119" formatCode="_(* #,##0_);_(* \(#,##0\);_(* &quot;-&quot;??_);_(@_)">
                  <c:v>32.167850000000001</c:v>
                </c:pt>
                <c:pt idx="120" formatCode="_(* #,##0_);_(* \(#,##0\);_(* &quot;-&quot;??_);_(@_)">
                  <c:v>33.100100000000005</c:v>
                </c:pt>
                <c:pt idx="121" formatCode="_(* #,##0_);_(* \(#,##0\);_(* &quot;-&quot;??_);_(@_)">
                  <c:v>33.9878</c:v>
                </c:pt>
                <c:pt idx="122" formatCode="_(* #,##0_);_(* \(#,##0\);_(* &quot;-&quot;??_);_(@_)">
                  <c:v>34.833150000000003</c:v>
                </c:pt>
                <c:pt idx="123" formatCode="_(* #,##0_);_(* \(#,##0\);_(* &quot;-&quot;??_);_(@_)">
                  <c:v>35.637800000000006</c:v>
                </c:pt>
                <c:pt idx="124" formatCode="_(* #,##0_);_(* \(#,##0\);_(* &quot;-&quot;??_);_(@_)">
                  <c:v>36.402850000000001</c:v>
                </c:pt>
                <c:pt idx="125" formatCode="_(* #,##0_);_(* \(#,##0\);_(* &quot;-&quot;??_);_(@_)">
                  <c:v>37.130500000000005</c:v>
                </c:pt>
                <c:pt idx="126" formatCode="_(* #,##0_);_(* \(#,##0\);_(* &quot;-&quot;??_);_(@_)">
                  <c:v>37.821300000000008</c:v>
                </c:pt>
                <c:pt idx="127" formatCode="_(* #,##0_);_(* \(#,##0\);_(* &quot;-&quot;??_);_(@_)">
                  <c:v>38.478000000000002</c:v>
                </c:pt>
                <c:pt idx="128" formatCode="_(* #,##0_);_(* \(#,##0\);_(* &quot;-&quot;??_);_(@_)">
                  <c:v>39.101150000000004</c:v>
                </c:pt>
                <c:pt idx="129" formatCode="_(* #,##0_);_(* \(#,##0\);_(* &quot;-&quot;??_);_(@_)">
                  <c:v>39.691299999999998</c:v>
                </c:pt>
                <c:pt idx="130" formatCode="_(* #,##0_);_(* \(#,##0\);_(* &quot;-&quot;??_);_(@_)">
                  <c:v>40.249549999999999</c:v>
                </c:pt>
                <c:pt idx="131" formatCode="_(* #,##0_);_(* \(#,##0\);_(* &quot;-&quot;??_);_(@_)">
                  <c:v>40.777550000000005</c:v>
                </c:pt>
                <c:pt idx="132" formatCode="_(* #,##0_);_(* \(#,##0\);_(* &quot;-&quot;??_);_(@_)">
                  <c:v>41.276950000000006</c:v>
                </c:pt>
                <c:pt idx="133" formatCode="_(* #,##0_);_(* \(#,##0\);_(* &quot;-&quot;??_);_(@_)">
                  <c:v>41.749400000000001</c:v>
                </c:pt>
                <c:pt idx="134" formatCode="_(* #,##0_);_(* \(#,##0\);_(* &quot;-&quot;??_);_(@_)">
                  <c:v>42.193800000000003</c:v>
                </c:pt>
                <c:pt idx="135" formatCode="_(* #,##0_);_(* \(#,##0\);_(* &quot;-&quot;??_);_(@_)">
                  <c:v>42.612350000000006</c:v>
                </c:pt>
                <c:pt idx="136" formatCode="_(* #,##0_);_(* \(#,##0\);_(* &quot;-&quot;??_);_(@_)">
                  <c:v>43.005600000000001</c:v>
                </c:pt>
                <c:pt idx="137" formatCode="_(* #,##0_);_(* \(#,##0\);_(* &quot;-&quot;??_);_(@_)">
                  <c:v>43.374099999999999</c:v>
                </c:pt>
                <c:pt idx="138" formatCode="_(* #,##0_);_(* \(#,##0\);_(* &quot;-&quot;??_);_(@_)">
                  <c:v>43.719500000000004</c:v>
                </c:pt>
                <c:pt idx="139" formatCode="_(* #,##0_);_(* \(#,##0\);_(* &quot;-&quot;??_);_(@_)">
                  <c:v>44.042350000000006</c:v>
                </c:pt>
                <c:pt idx="140" formatCode="_(* #,##0_);_(* \(#,##0\);_(* &quot;-&quot;??_);_(@_)">
                  <c:v>44.343750000000007</c:v>
                </c:pt>
                <c:pt idx="141" formatCode="_(* #,##0_);_(* \(#,##0\);_(* &quot;-&quot;??_);_(@_)">
                  <c:v>44.6248</c:v>
                </c:pt>
                <c:pt idx="142" formatCode="_(* #,##0_);_(* \(#,##0\);_(* &quot;-&quot;??_);_(@_)">
                  <c:v>44.887700000000009</c:v>
                </c:pt>
                <c:pt idx="143" formatCode="_(* #,##0_);_(* \(#,##0\);_(* &quot;-&quot;??_);_(@_)">
                  <c:v>45.131900000000009</c:v>
                </c:pt>
                <c:pt idx="144" formatCode="_(* #,##0_);_(* \(#,##0\);_(* &quot;-&quot;??_);_(@_)">
                  <c:v>45.3596</c:v>
                </c:pt>
                <c:pt idx="145" formatCode="_(* #,##0_);_(* \(#,##0\);_(* &quot;-&quot;??_);_(@_)">
                  <c:v>45.570799999999998</c:v>
                </c:pt>
                <c:pt idx="146" formatCode="_(* #,##0_);_(* \(#,##0\);_(* &quot;-&quot;??_);_(@_)">
                  <c:v>45.766600000000004</c:v>
                </c:pt>
                <c:pt idx="147" formatCode="_(* #,##0_);_(* \(#,##0\);_(* &quot;-&quot;??_);_(@_)">
                  <c:v>45.94755</c:v>
                </c:pt>
                <c:pt idx="148" formatCode="_(* #,##0_);_(* \(#,##0\);_(* &quot;-&quot;??_);_(@_)">
                  <c:v>46.114750000000001</c:v>
                </c:pt>
                <c:pt idx="149" formatCode="_(* #,##0_);_(* \(#,##0\);_(* &quot;-&quot;??_);_(@_)">
                  <c:v>46.269300000000008</c:v>
                </c:pt>
                <c:pt idx="150" formatCode="_(* #,##0_);_(* \(#,##0\);_(* &quot;-&quot;??_);_(@_)">
                  <c:v>46.412850000000006</c:v>
                </c:pt>
                <c:pt idx="151" formatCode="_(* #,##0_);_(* \(#,##0\);_(* &quot;-&quot;??_);_(@_)">
                  <c:v>46.544850000000004</c:v>
                </c:pt>
                <c:pt idx="152" formatCode="_(* #,##0_);_(* \(#,##0\);_(* &quot;-&quot;??_);_(@_)">
                  <c:v>46.666950000000007</c:v>
                </c:pt>
                <c:pt idx="153" formatCode="_(* #,##0_);_(* \(#,##0\);_(* &quot;-&quot;??_);_(@_)">
                  <c:v>46.779700000000005</c:v>
                </c:pt>
                <c:pt idx="154" formatCode="_(* #,##0_);_(* \(#,##0\);_(* &quot;-&quot;??_);_(@_)">
                  <c:v>46.883650000000003</c:v>
                </c:pt>
                <c:pt idx="155" formatCode="_(* #,##0_);_(* \(#,##0\);_(* &quot;-&quot;??_);_(@_)">
                  <c:v>46.979350000000004</c:v>
                </c:pt>
                <c:pt idx="156" formatCode="_(* #,##0_);_(* \(#,##0\);_(* &quot;-&quot;??_);_(@_)">
                  <c:v>47.067350000000005</c:v>
                </c:pt>
                <c:pt idx="157" formatCode="_(* #,##0_);_(* \(#,##0\);_(* &quot;-&quot;??_);_(@_)">
                  <c:v>47.148200000000003</c:v>
                </c:pt>
                <c:pt idx="158" formatCode="_(* #,##0_);_(* \(#,##0\);_(* &quot;-&quot;??_);_(@_)">
                  <c:v>47.222450000000002</c:v>
                </c:pt>
                <c:pt idx="159" formatCode="_(* #,##0_);_(* \(#,##0\);_(* &quot;-&quot;??_);_(@_)">
                  <c:v>47.291200000000003</c:v>
                </c:pt>
                <c:pt idx="160" formatCode="_(* #,##0_);_(* \(#,##0\);_(* &quot;-&quot;??_);_(@_)">
                  <c:v>47.354450000000007</c:v>
                </c:pt>
                <c:pt idx="161" formatCode="_(* #,##0_);_(* \(#,##0\);_(* &quot;-&quot;??_);_(@_)">
                  <c:v>47.412750000000003</c:v>
                </c:pt>
                <c:pt idx="162" formatCode="_(* #,##0_);_(* \(#,##0\);_(* &quot;-&quot;??_);_(@_)">
                  <c:v>47.466100000000004</c:v>
                </c:pt>
                <c:pt idx="163" formatCode="_(* #,##0_);_(* \(#,##0\);_(* &quot;-&quot;??_);_(@_)">
                  <c:v>47.515050000000009</c:v>
                </c:pt>
                <c:pt idx="164" formatCode="_(* #,##0_);_(* \(#,##0\);_(* &quot;-&quot;??_);_(@_)">
                  <c:v>47.56015</c:v>
                </c:pt>
                <c:pt idx="165" formatCode="_(* #,##0_);_(* \(#,##0\);_(* &quot;-&quot;??_);_(@_)">
                  <c:v>47.601400000000005</c:v>
                </c:pt>
                <c:pt idx="166" formatCode="_(* #,##0_);_(* \(#,##0\);_(* &quot;-&quot;??_);_(@_)">
                  <c:v>47.639350000000007</c:v>
                </c:pt>
                <c:pt idx="167" formatCode="_(* #,##0_);_(* \(#,##0\);_(* &quot;-&quot;??_);_(@_)">
                  <c:v>47.674550000000004</c:v>
                </c:pt>
                <c:pt idx="168" formatCode="_(* #,##0_);_(* \(#,##0\);_(* &quot;-&quot;??_);_(@_)">
                  <c:v>47.706450000000004</c:v>
                </c:pt>
                <c:pt idx="169" formatCode="_(* #,##0_);_(* \(#,##0\);_(* &quot;-&quot;??_);_(@_)">
                  <c:v>47.736150000000009</c:v>
                </c:pt>
                <c:pt idx="170" formatCode="_(* #,##0_);_(* \(#,##0\);_(* &quot;-&quot;??_);_(@_)">
                  <c:v>47.763100000000001</c:v>
                </c:pt>
                <c:pt idx="171" formatCode="_(* #,##0_);_(* \(#,##0\);_(* &quot;-&quot;??_);_(@_)">
                  <c:v>47.787850000000006</c:v>
                </c:pt>
                <c:pt idx="172" formatCode="_(* #,##0_);_(* \(#,##0\);_(* &quot;-&quot;??_);_(@_)">
                  <c:v>47.810950000000005</c:v>
                </c:pt>
                <c:pt idx="173" formatCode="_(* #,##0_);_(* \(#,##0\);_(* &quot;-&quot;??_);_(@_)">
                  <c:v>47.831850000000003</c:v>
                </c:pt>
                <c:pt idx="174" formatCode="_(* #,##0_);_(* \(#,##0\);_(* &quot;-&quot;??_);_(@_)">
                  <c:v>47.851100000000002</c:v>
                </c:pt>
                <c:pt idx="175" formatCode="_(* #,##0_);_(* \(#,##0\);_(* &quot;-&quot;??_);_(@_)">
                  <c:v>47.868700000000004</c:v>
                </c:pt>
                <c:pt idx="176" formatCode="_(* #,##0_);_(* \(#,##0\);_(* &quot;-&quot;??_);_(@_)">
                  <c:v>47.884650000000008</c:v>
                </c:pt>
                <c:pt idx="177" formatCode="_(* #,##0_);_(* \(#,##0\);_(* &quot;-&quot;??_);_(@_)">
                  <c:v>47.899500000000003</c:v>
                </c:pt>
                <c:pt idx="178" formatCode="_(* #,##0_);_(* \(#,##0\);_(* &quot;-&quot;??_);_(@_)">
                  <c:v>47.913249999999998</c:v>
                </c:pt>
                <c:pt idx="179" formatCode="_(* #,##0_);_(* \(#,##0\);_(* &quot;-&quot;??_);_(@_)">
                  <c:v>47.925350000000002</c:v>
                </c:pt>
                <c:pt idx="180" formatCode="_(* #,##0_);_(* \(#,##0\);_(* &quot;-&quot;??_);_(@_)">
                  <c:v>47.936350000000004</c:v>
                </c:pt>
                <c:pt idx="181" formatCode="_(* #,##0_);_(* \(#,##0\);_(* &quot;-&quot;??_);_(@_)">
                  <c:v>47.946249999999999</c:v>
                </c:pt>
                <c:pt idx="182" formatCode="_(* #,##0_);_(* \(#,##0\);_(* &quot;-&quot;??_);_(@_)">
                  <c:v>47.955599999999997</c:v>
                </c:pt>
                <c:pt idx="183" formatCode="_(* #,##0_);_(* \(#,##0\);_(* &quot;-&quot;??_);_(@_)">
                  <c:v>47.963850000000001</c:v>
                </c:pt>
                <c:pt idx="184" formatCode="_(* #,##0_);_(* \(#,##0\);_(* &quot;-&quot;??_);_(@_)">
                  <c:v>47.971000000000004</c:v>
                </c:pt>
                <c:pt idx="185" formatCode="_(* #,##0_);_(* \(#,##0\);_(* &quot;-&quot;??_);_(@_)">
                  <c:v>47.977600000000002</c:v>
                </c:pt>
                <c:pt idx="186" formatCode="_(* #,##0_);_(* \(#,##0\);_(* &quot;-&quot;??_);_(@_)">
                  <c:v>47.983650000000004</c:v>
                </c:pt>
                <c:pt idx="187" formatCode="_(* #,##0_);_(* \(#,##0\);_(* &quot;-&quot;??_);_(@_)">
                  <c:v>47.989150000000002</c:v>
                </c:pt>
                <c:pt idx="188" formatCode="_(* #,##0_);_(* \(#,##0\);_(* &quot;-&quot;??_);_(@_)">
                  <c:v>47.994100000000003</c:v>
                </c:pt>
                <c:pt idx="189" formatCode="_(* #,##0_);_(* \(#,##0\);_(* &quot;-&quot;??_);_(@_)">
                  <c:v>47.9985</c:v>
                </c:pt>
                <c:pt idx="190" formatCode="_(* #,##0_);_(* \(#,##0\);_(* &quot;-&quot;??_);_(@_)">
                  <c:v>48.002350000000007</c:v>
                </c:pt>
                <c:pt idx="191" formatCode="_(* #,##0_);_(* \(#,##0\);_(* &quot;-&quot;??_);_(@_)">
                  <c:v>48.005650000000003</c:v>
                </c:pt>
                <c:pt idx="192" formatCode="_(* #,##0_);_(* \(#,##0\);_(* &quot;-&quot;??_);_(@_)">
                  <c:v>48.008950000000006</c:v>
                </c:pt>
                <c:pt idx="193" formatCode="_(* #,##0_);_(* \(#,##0\);_(* &quot;-&quot;??_);_(@_)">
                  <c:v>48.011700000000005</c:v>
                </c:pt>
                <c:pt idx="194" formatCode="_(* #,##0_);_(* \(#,##0\);_(* &quot;-&quot;??_);_(@_)">
                  <c:v>48.013900000000007</c:v>
                </c:pt>
                <c:pt idx="195" formatCode="_(* #,##0_);_(* \(#,##0\);_(* &quot;-&quot;??_);_(@_)">
                  <c:v>48.016100000000009</c:v>
                </c:pt>
                <c:pt idx="196" formatCode="_(* #,##0_);_(* \(#,##0\);_(* &quot;-&quot;??_);_(@_)">
                  <c:v>48.016100000000009</c:v>
                </c:pt>
                <c:pt idx="197" formatCode="_(* #,##0_);_(* \(#,##0\);_(* &quot;-&quot;??_);_(@_)">
                  <c:v>48.016100000000009</c:v>
                </c:pt>
                <c:pt idx="198" formatCode="_(* #,##0_);_(* \(#,##0\);_(* &quot;-&quot;??_);_(@_)">
                  <c:v>48.016100000000009</c:v>
                </c:pt>
                <c:pt idx="199" formatCode="_(* #,##0_);_(* \(#,##0\);_(* &quot;-&quot;??_);_(@_)">
                  <c:v>48.016100000000009</c:v>
                </c:pt>
                <c:pt idx="200" formatCode="_(* #,##0_);_(* \(#,##0\);_(* &quot;-&quot;??_);_(@_)">
                  <c:v>48.016100000000009</c:v>
                </c:pt>
                <c:pt idx="201" formatCode="_(* #,##0_);_(* \(#,##0\);_(* &quot;-&quot;??_);_(@_)">
                  <c:v>48.016100000000009</c:v>
                </c:pt>
                <c:pt idx="202" formatCode="_(* #,##0_);_(* \(#,##0\);_(* &quot;-&quot;??_);_(@_)">
                  <c:v>48.016100000000009</c:v>
                </c:pt>
                <c:pt idx="203" formatCode="_(* #,##0_);_(* \(#,##0\);_(* &quot;-&quot;??_);_(@_)">
                  <c:v>48.016100000000009</c:v>
                </c:pt>
                <c:pt idx="204" formatCode="_(* #,##0_);_(* \(#,##0\);_(* &quot;-&quot;??_);_(@_)">
                  <c:v>48.016100000000009</c:v>
                </c:pt>
                <c:pt idx="205" formatCode="_(* #,##0_);_(* \(#,##0\);_(* &quot;-&quot;??_);_(@_)">
                  <c:v>48.016100000000009</c:v>
                </c:pt>
                <c:pt idx="206" formatCode="_(* #,##0_);_(* \(#,##0\);_(* &quot;-&quot;??_);_(@_)">
                  <c:v>48.016100000000009</c:v>
                </c:pt>
                <c:pt idx="207" formatCode="_(* #,##0_);_(* \(#,##0\);_(* &quot;-&quot;??_);_(@_)">
                  <c:v>48.016100000000009</c:v>
                </c:pt>
                <c:pt idx="208" formatCode="_(* #,##0_);_(* \(#,##0\);_(* &quot;-&quot;??_);_(@_)">
                  <c:v>48.016100000000009</c:v>
                </c:pt>
                <c:pt idx="209" formatCode="_(* #,##0_);_(* \(#,##0\);_(* &quot;-&quot;??_);_(@_)">
                  <c:v>48.016100000000009</c:v>
                </c:pt>
                <c:pt idx="210" formatCode="_(* #,##0_);_(* \(#,##0\);_(* &quot;-&quot;??_);_(@_)">
                  <c:v>48.016100000000009</c:v>
                </c:pt>
                <c:pt idx="211" formatCode="_(* #,##0_);_(* \(#,##0\);_(* &quot;-&quot;??_);_(@_)">
                  <c:v>48.016100000000009</c:v>
                </c:pt>
                <c:pt idx="212" formatCode="_(* #,##0_);_(* \(#,##0\);_(* &quot;-&quot;??_);_(@_)">
                  <c:v>48.016100000000009</c:v>
                </c:pt>
                <c:pt idx="213" formatCode="_(* #,##0_);_(* \(#,##0\);_(* &quot;-&quot;??_);_(@_)">
                  <c:v>48.016100000000009</c:v>
                </c:pt>
                <c:pt idx="214" formatCode="_(* #,##0_);_(* \(#,##0\);_(* &quot;-&quot;??_);_(@_)">
                  <c:v>48.016100000000009</c:v>
                </c:pt>
                <c:pt idx="215" formatCode="_(* #,##0_);_(* \(#,##0\);_(* &quot;-&quot;??_);_(@_)">
                  <c:v>48.016100000000009</c:v>
                </c:pt>
                <c:pt idx="216" formatCode="_(* #,##0_);_(* \(#,##0\);_(* &quot;-&quot;??_);_(@_)">
                  <c:v>48.016100000000009</c:v>
                </c:pt>
                <c:pt idx="217" formatCode="_(* #,##0_);_(* \(#,##0\);_(* &quot;-&quot;??_);_(@_)">
                  <c:v>48.016100000000009</c:v>
                </c:pt>
                <c:pt idx="218" formatCode="_(* #,##0_);_(* \(#,##0\);_(* &quot;-&quot;??_);_(@_)">
                  <c:v>48.016100000000009</c:v>
                </c:pt>
                <c:pt idx="219" formatCode="_(* #,##0_);_(* \(#,##0\);_(* &quot;-&quot;??_);_(@_)">
                  <c:v>48.016100000000009</c:v>
                </c:pt>
                <c:pt idx="220" formatCode="_(* #,##0_);_(* \(#,##0\);_(* &quot;-&quot;??_);_(@_)">
                  <c:v>48.016100000000009</c:v>
                </c:pt>
                <c:pt idx="221" formatCode="_(* #,##0_);_(* \(#,##0\);_(* &quot;-&quot;??_);_(@_)">
                  <c:v>48.016100000000009</c:v>
                </c:pt>
                <c:pt idx="222" formatCode="_(* #,##0_);_(* \(#,##0\);_(* &quot;-&quot;??_);_(@_)">
                  <c:v>48.016100000000009</c:v>
                </c:pt>
                <c:pt idx="223" formatCode="_(* #,##0_);_(* \(#,##0\);_(* &quot;-&quot;??_);_(@_)">
                  <c:v>48.016100000000009</c:v>
                </c:pt>
                <c:pt idx="224" formatCode="_(* #,##0_);_(* \(#,##0\);_(* &quot;-&quot;??_);_(@_)">
                  <c:v>48.016100000000009</c:v>
                </c:pt>
                <c:pt idx="225" formatCode="_(* #,##0_);_(* \(#,##0\);_(* &quot;-&quot;??_);_(@_)">
                  <c:v>48.016100000000009</c:v>
                </c:pt>
                <c:pt idx="226" formatCode="_(* #,##0_);_(* \(#,##0\);_(* &quot;-&quot;??_);_(@_)">
                  <c:v>48.016100000000009</c:v>
                </c:pt>
                <c:pt idx="227" formatCode="_(* #,##0_);_(* \(#,##0\);_(* &quot;-&quot;??_);_(@_)">
                  <c:v>48.016100000000009</c:v>
                </c:pt>
                <c:pt idx="228" formatCode="_(* #,##0_);_(* \(#,##0\);_(* &quot;-&quot;??_);_(@_)">
                  <c:v>48.016100000000009</c:v>
                </c:pt>
                <c:pt idx="229" formatCode="_(* #,##0_);_(* \(#,##0\);_(* &quot;-&quot;??_);_(@_)">
                  <c:v>48.016100000000009</c:v>
                </c:pt>
                <c:pt idx="230" formatCode="_(* #,##0_);_(* \(#,##0\);_(* &quot;-&quot;??_);_(@_)">
                  <c:v>48.016100000000009</c:v>
                </c:pt>
                <c:pt idx="231" formatCode="_(* #,##0_);_(* \(#,##0\);_(* &quot;-&quot;??_);_(@_)">
                  <c:v>48.016100000000009</c:v>
                </c:pt>
                <c:pt idx="232" formatCode="_(* #,##0_);_(* \(#,##0\);_(* &quot;-&quot;??_);_(@_)">
                  <c:v>48.016100000000009</c:v>
                </c:pt>
                <c:pt idx="233" formatCode="_(* #,##0_);_(* \(#,##0\);_(* &quot;-&quot;??_);_(@_)">
                  <c:v>48.016100000000009</c:v>
                </c:pt>
                <c:pt idx="234" formatCode="_(* #,##0_);_(* \(#,##0\);_(* &quot;-&quot;??_);_(@_)">
                  <c:v>48.016100000000009</c:v>
                </c:pt>
                <c:pt idx="235" formatCode="_(* #,##0_);_(* \(#,##0\);_(* &quot;-&quot;??_);_(@_)">
                  <c:v>48.016100000000009</c:v>
                </c:pt>
                <c:pt idx="236" formatCode="_(* #,##0_);_(* \(#,##0\);_(* &quot;-&quot;??_);_(@_)">
                  <c:v>48.016100000000009</c:v>
                </c:pt>
                <c:pt idx="237" formatCode="_(* #,##0_);_(* \(#,##0\);_(* &quot;-&quot;??_);_(@_)">
                  <c:v>48.016100000000009</c:v>
                </c:pt>
                <c:pt idx="238" formatCode="_(* #,##0_);_(* \(#,##0\);_(* &quot;-&quot;??_);_(@_)">
                  <c:v>48.016100000000009</c:v>
                </c:pt>
                <c:pt idx="239" formatCode="_(* #,##0_);_(* \(#,##0\);_(* &quot;-&quot;??_);_(@_)">
                  <c:v>48.016100000000009</c:v>
                </c:pt>
                <c:pt idx="240" formatCode="_(* #,##0_);_(* \(#,##0\);_(* &quot;-&quot;??_);_(@_)">
                  <c:v>48.016100000000009</c:v>
                </c:pt>
                <c:pt idx="241" formatCode="_(* #,##0_);_(* \(#,##0\);_(* &quot;-&quot;??_);_(@_)">
                  <c:v>48.016100000000009</c:v>
                </c:pt>
                <c:pt idx="242" formatCode="_(* #,##0_);_(* \(#,##0\);_(* &quot;-&quot;??_);_(@_)">
                  <c:v>48.016100000000009</c:v>
                </c:pt>
                <c:pt idx="243" formatCode="_(* #,##0_);_(* \(#,##0\);_(* &quot;-&quot;??_);_(@_)">
                  <c:v>48.016100000000009</c:v>
                </c:pt>
                <c:pt idx="244" formatCode="_(* #,##0_);_(* \(#,##0\);_(* &quot;-&quot;??_);_(@_)">
                  <c:v>48.016100000000009</c:v>
                </c:pt>
                <c:pt idx="245" formatCode="_(* #,##0_);_(* \(#,##0\);_(* &quot;-&quot;??_);_(@_)">
                  <c:v>48.016100000000009</c:v>
                </c:pt>
                <c:pt idx="246" formatCode="_(* #,##0_);_(* \(#,##0\);_(* &quot;-&quot;??_);_(@_)">
                  <c:v>48.016100000000009</c:v>
                </c:pt>
                <c:pt idx="247" formatCode="_(* #,##0_);_(* \(#,##0\);_(* &quot;-&quot;??_);_(@_)">
                  <c:v>48.016100000000009</c:v>
                </c:pt>
                <c:pt idx="248" formatCode="_(* #,##0_);_(* \(#,##0\);_(* &quot;-&quot;??_);_(@_)">
                  <c:v>48.016100000000009</c:v>
                </c:pt>
                <c:pt idx="249" formatCode="_(* #,##0_);_(* \(#,##0\);_(* &quot;-&quot;??_);_(@_)">
                  <c:v>48.016100000000009</c:v>
                </c:pt>
                <c:pt idx="250" formatCode="_(* #,##0_);_(* \(#,##0\);_(* &quot;-&quot;??_);_(@_)">
                  <c:v>48.016100000000009</c:v>
                </c:pt>
                <c:pt idx="251" formatCode="_(* #,##0_);_(* \(#,##0\);_(* &quot;-&quot;??_);_(@_)">
                  <c:v>48.016100000000009</c:v>
                </c:pt>
                <c:pt idx="252" formatCode="_(* #,##0_);_(* \(#,##0\);_(* &quot;-&quot;??_);_(@_)">
                  <c:v>48.016100000000009</c:v>
                </c:pt>
                <c:pt idx="253" formatCode="_(* #,##0_);_(* \(#,##0\);_(* &quot;-&quot;??_);_(@_)">
                  <c:v>48.016100000000009</c:v>
                </c:pt>
                <c:pt idx="254" formatCode="_(* #,##0_);_(* \(#,##0\);_(* &quot;-&quot;??_);_(@_)">
                  <c:v>48.016100000000009</c:v>
                </c:pt>
                <c:pt idx="255" formatCode="_(* #,##0_);_(* \(#,##0\);_(* &quot;-&quot;??_);_(@_)">
                  <c:v>48.016100000000009</c:v>
                </c:pt>
                <c:pt idx="256" formatCode="_(* #,##0_);_(* \(#,##0\);_(* &quot;-&quot;??_);_(@_)">
                  <c:v>48.016100000000009</c:v>
                </c:pt>
                <c:pt idx="257" formatCode="_(* #,##0_);_(* \(#,##0\);_(* &quot;-&quot;??_);_(@_)">
                  <c:v>48.017200000000003</c:v>
                </c:pt>
                <c:pt idx="258" formatCode="_(* #,##0_);_(* \(#,##0\);_(* &quot;-&quot;??_);_(@_)">
                  <c:v>48.019400000000005</c:v>
                </c:pt>
                <c:pt idx="259" formatCode="_(* #,##0_);_(* \(#,##0\);_(* &quot;-&quot;??_);_(@_)">
                  <c:v>48.024900000000002</c:v>
                </c:pt>
                <c:pt idx="260" formatCode="_(* #,##0_);_(* \(#,##0\);_(* &quot;-&quot;??_);_(@_)">
                  <c:v>48.033150000000006</c:v>
                </c:pt>
                <c:pt idx="261" formatCode="_(* #,##0_);_(* \(#,##0\);_(* &quot;-&quot;??_);_(@_)">
                  <c:v>48.046900000000008</c:v>
                </c:pt>
                <c:pt idx="262" formatCode="_(* #,##0_);_(* \(#,##0\);_(* &quot;-&quot;??_);_(@_)">
                  <c:v>48.074400000000004</c:v>
                </c:pt>
                <c:pt idx="263" formatCode="_(* #,##0_);_(* \(#,##0\);_(* &quot;-&quot;??_);_(@_)">
                  <c:v>48.129400000000004</c:v>
                </c:pt>
                <c:pt idx="264" formatCode="_(* #,##0_);_(* \(#,##0\);_(* &quot;-&quot;??_);_(@_)">
                  <c:v>48.239400000000003</c:v>
                </c:pt>
                <c:pt idx="265" formatCode="_(* #,##0_);_(* \(#,##0\);_(* &quot;-&quot;??_);_(@_)">
                  <c:v>48.459400000000009</c:v>
                </c:pt>
                <c:pt idx="266" formatCode="_(* #,##0_);_(* \(#,##0\);_(* &quot;-&quot;??_);_(@_)">
                  <c:v>48.459400000000009</c:v>
                </c:pt>
                <c:pt idx="267" formatCode="_(* #,##0_);_(* \(#,##0\);_(* &quot;-&quot;??_);_(@_)">
                  <c:v>48.459400000000009</c:v>
                </c:pt>
                <c:pt idx="268" formatCode="_(* #,##0_);_(* \(#,##0\);_(* &quot;-&quot;??_);_(@_)">
                  <c:v>48.459400000000009</c:v>
                </c:pt>
                <c:pt idx="269" formatCode="_(* #,##0_);_(* \(#,##0\);_(* &quot;-&quot;??_);_(@_)">
                  <c:v>48.459400000000009</c:v>
                </c:pt>
                <c:pt idx="270" formatCode="_(* #,##0_);_(* \(#,##0\);_(* &quot;-&quot;??_);_(@_)">
                  <c:v>48.459400000000009</c:v>
                </c:pt>
                <c:pt idx="271" formatCode="_(* #,##0_);_(* \(#,##0\);_(* &quot;-&quot;??_);_(@_)">
                  <c:v>48.459400000000009</c:v>
                </c:pt>
                <c:pt idx="272" formatCode="_(* #,##0_);_(* \(#,##0\);_(* &quot;-&quot;??_);_(@_)">
                  <c:v>48.459400000000009</c:v>
                </c:pt>
                <c:pt idx="273" formatCode="_(* #,##0_);_(* \(#,##0\);_(* &quot;-&quot;??_);_(@_)">
                  <c:v>48.459400000000009</c:v>
                </c:pt>
                <c:pt idx="274" formatCode="_(* #,##0_);_(* \(#,##0\);_(* &quot;-&quot;??_);_(@_)">
                  <c:v>48.459400000000009</c:v>
                </c:pt>
                <c:pt idx="275" formatCode="_(* #,##0_);_(* \(#,##0\);_(* &quot;-&quot;??_);_(@_)">
                  <c:v>48.459400000000009</c:v>
                </c:pt>
                <c:pt idx="276" formatCode="_(* #,##0_);_(* \(#,##0\);_(* &quot;-&quot;??_);_(@_)">
                  <c:v>48.459400000000009</c:v>
                </c:pt>
                <c:pt idx="277" formatCode="_(* #,##0_);_(* \(#,##0\);_(* &quot;-&quot;??_);_(@_)">
                  <c:v>48.459400000000009</c:v>
                </c:pt>
                <c:pt idx="278" formatCode="_(* #,##0_);_(* \(#,##0\);_(* &quot;-&quot;??_);_(@_)">
                  <c:v>48.459400000000009</c:v>
                </c:pt>
                <c:pt idx="279" formatCode="_(* #,##0_);_(* \(#,##0\);_(* &quot;-&quot;??_);_(@_)">
                  <c:v>48.459400000000009</c:v>
                </c:pt>
                <c:pt idx="280" formatCode="_(* #,##0_);_(* \(#,##0\);_(* &quot;-&quot;??_);_(@_)">
                  <c:v>48.459400000000009</c:v>
                </c:pt>
                <c:pt idx="281" formatCode="_(* #,##0_);_(* \(#,##0\);_(* &quot;-&quot;??_);_(@_)">
                  <c:v>48.459400000000009</c:v>
                </c:pt>
                <c:pt idx="282" formatCode="_(* #,##0_);_(* \(#,##0\);_(* &quot;-&quot;??_);_(@_)">
                  <c:v>48.459400000000009</c:v>
                </c:pt>
                <c:pt idx="283" formatCode="_(* #,##0_);_(* \(#,##0\);_(* &quot;-&quot;??_);_(@_)">
                  <c:v>48.459400000000009</c:v>
                </c:pt>
                <c:pt idx="284" formatCode="_(* #,##0_);_(* \(#,##0\);_(* &quot;-&quot;??_);_(@_)">
                  <c:v>48.459400000000009</c:v>
                </c:pt>
                <c:pt idx="285" formatCode="_(* #,##0_);_(* \(#,##0\);_(* &quot;-&quot;??_);_(@_)">
                  <c:v>48.459400000000009</c:v>
                </c:pt>
                <c:pt idx="286" formatCode="_(* #,##0_);_(* \(#,##0\);_(* &quot;-&quot;??_);_(@_)">
                  <c:v>48.459400000000009</c:v>
                </c:pt>
                <c:pt idx="287" formatCode="_(* #,##0_);_(* \(#,##0\);_(* &quot;-&quot;??_);_(@_)">
                  <c:v>48.459400000000009</c:v>
                </c:pt>
                <c:pt idx="288" formatCode="_(* #,##0_);_(* \(#,##0\);_(* &quot;-&quot;??_);_(@_)">
                  <c:v>48.459400000000009</c:v>
                </c:pt>
                <c:pt idx="289" formatCode="_(* #,##0_);_(* \(#,##0\);_(* &quot;-&quot;??_);_(@_)">
                  <c:v>48.459400000000009</c:v>
                </c:pt>
                <c:pt idx="290" formatCode="_(* #,##0_);_(* \(#,##0\);_(* &quot;-&quot;??_);_(@_)">
                  <c:v>48.459400000000009</c:v>
                </c:pt>
                <c:pt idx="291" formatCode="_(* #,##0_);_(* \(#,##0\);_(* &quot;-&quot;??_);_(@_)">
                  <c:v>48.459400000000009</c:v>
                </c:pt>
                <c:pt idx="292" formatCode="_(* #,##0_);_(* \(#,##0\);_(* &quot;-&quot;??_);_(@_)">
                  <c:v>48.459400000000009</c:v>
                </c:pt>
                <c:pt idx="293" formatCode="_(* #,##0_);_(* \(#,##0\);_(* &quot;-&quot;??_);_(@_)">
                  <c:v>48.459400000000009</c:v>
                </c:pt>
                <c:pt idx="294" formatCode="_(* #,##0_);_(* \(#,##0\);_(* &quot;-&quot;??_);_(@_)">
                  <c:v>48.459400000000009</c:v>
                </c:pt>
                <c:pt idx="295" formatCode="_(* #,##0_);_(* \(#,##0\);_(* &quot;-&quot;??_);_(@_)">
                  <c:v>48.459400000000009</c:v>
                </c:pt>
                <c:pt idx="296" formatCode="_(* #,##0_);_(* \(#,##0\);_(* &quot;-&quot;??_);_(@_)">
                  <c:v>48.459400000000009</c:v>
                </c:pt>
                <c:pt idx="297" formatCode="_(* #,##0_);_(* \(#,##0\);_(* &quot;-&quot;??_);_(@_)">
                  <c:v>48.459400000000009</c:v>
                </c:pt>
                <c:pt idx="298" formatCode="_(* #,##0_);_(* \(#,##0\);_(* &quot;-&quot;??_);_(@_)">
                  <c:v>48.459400000000009</c:v>
                </c:pt>
                <c:pt idx="299" formatCode="_(* #,##0_);_(* \(#,##0\);_(* &quot;-&quot;??_);_(@_)">
                  <c:v>48.459400000000009</c:v>
                </c:pt>
                <c:pt idx="300" formatCode="_(* #,##0_);_(* \(#,##0\);_(* &quot;-&quot;??_);_(@_)">
                  <c:v>48.459400000000009</c:v>
                </c:pt>
                <c:pt idx="301" formatCode="_(* #,##0_);_(* \(#,##0\);_(* &quot;-&quot;??_);_(@_)">
                  <c:v>48.459400000000009</c:v>
                </c:pt>
                <c:pt idx="302" formatCode="_(* #,##0_);_(* \(#,##0\);_(* &quot;-&quot;??_);_(@_)">
                  <c:v>48.459400000000009</c:v>
                </c:pt>
                <c:pt idx="303" formatCode="_(* #,##0_);_(* \(#,##0\);_(* &quot;-&quot;??_);_(@_)">
                  <c:v>48.459400000000009</c:v>
                </c:pt>
                <c:pt idx="304" formatCode="_(* #,##0_);_(* \(#,##0\);_(* &quot;-&quot;??_);_(@_)">
                  <c:v>48.459400000000009</c:v>
                </c:pt>
                <c:pt idx="305" formatCode="_(* #,##0_);_(* \(#,##0\);_(* &quot;-&quot;??_);_(@_)">
                  <c:v>48.459400000000009</c:v>
                </c:pt>
                <c:pt idx="306" formatCode="_(* #,##0_);_(* \(#,##0\);_(* &quot;-&quot;??_);_(@_)">
                  <c:v>48.459400000000009</c:v>
                </c:pt>
                <c:pt idx="307" formatCode="_(* #,##0_);_(* \(#,##0\);_(* &quot;-&quot;??_);_(@_)">
                  <c:v>48.459400000000009</c:v>
                </c:pt>
                <c:pt idx="308" formatCode="_(* #,##0_);_(* \(#,##0\);_(* &quot;-&quot;??_);_(@_)">
                  <c:v>48.459400000000009</c:v>
                </c:pt>
                <c:pt idx="309" formatCode="_(* #,##0_);_(* \(#,##0\);_(* &quot;-&quot;??_);_(@_)">
                  <c:v>48.459400000000009</c:v>
                </c:pt>
                <c:pt idx="310" formatCode="_(* #,##0_);_(* \(#,##0\);_(* &quot;-&quot;??_);_(@_)">
                  <c:v>48.459400000000009</c:v>
                </c:pt>
                <c:pt idx="311" formatCode="_(* #,##0_);_(* \(#,##0\);_(* &quot;-&quot;??_);_(@_)">
                  <c:v>48.459400000000009</c:v>
                </c:pt>
                <c:pt idx="312" formatCode="_(* #,##0_);_(* \(#,##0\);_(* &quot;-&quot;??_);_(@_)">
                  <c:v>48.459400000000009</c:v>
                </c:pt>
                <c:pt idx="313" formatCode="_(* #,##0_);_(* \(#,##0\);_(* &quot;-&quot;??_);_(@_)">
                  <c:v>48.459400000000009</c:v>
                </c:pt>
                <c:pt idx="314" formatCode="_(* #,##0_);_(* \(#,##0\);_(* &quot;-&quot;??_);_(@_)">
                  <c:v>48.459400000000009</c:v>
                </c:pt>
                <c:pt idx="315" formatCode="_(* #,##0_);_(* \(#,##0\);_(* &quot;-&quot;??_);_(@_)">
                  <c:v>48.459400000000009</c:v>
                </c:pt>
                <c:pt idx="316" formatCode="_(* #,##0_);_(* \(#,##0\);_(* &quot;-&quot;??_);_(@_)">
                  <c:v>48.459400000000009</c:v>
                </c:pt>
                <c:pt idx="317" formatCode="_(* #,##0_);_(* \(#,##0\);_(* &quot;-&quot;??_);_(@_)">
                  <c:v>48.4649</c:v>
                </c:pt>
                <c:pt idx="318" formatCode="_(* #,##0_);_(* \(#,##0\);_(* &quot;-&quot;??_);_(@_)">
                  <c:v>48.47590000000001</c:v>
                </c:pt>
                <c:pt idx="319" formatCode="_(* #,##0_);_(* \(#,##0\);_(* &quot;-&quot;??_);_(@_)">
                  <c:v>48.497900000000001</c:v>
                </c:pt>
                <c:pt idx="320" formatCode="_(* #,##0_);_(* \(#,##0\);_(* &quot;-&quot;??_);_(@_)">
                  <c:v>48.541899999999998</c:v>
                </c:pt>
                <c:pt idx="321" formatCode="_(* #,##0_);_(* \(#,##0\);_(* &quot;-&quot;??_);_(@_)">
                  <c:v>48.629900000000006</c:v>
                </c:pt>
                <c:pt idx="322" formatCode="_(* #,##0_);_(* \(#,##0\);_(* &quot;-&quot;??_);_(@_)">
                  <c:v>48.805900000000001</c:v>
                </c:pt>
                <c:pt idx="323" formatCode="_(* #,##0_);_(* \(#,##0\);_(* &quot;-&quot;??_);_(@_)">
                  <c:v>49.157900000000005</c:v>
                </c:pt>
                <c:pt idx="324" formatCode="_(* #,##0_);_(* \(#,##0\);_(* &quot;-&quot;??_);_(@_)">
                  <c:v>49.861900000000006</c:v>
                </c:pt>
                <c:pt idx="325" formatCode="_(* #,##0_);_(* \(#,##0\);_(* &quot;-&quot;??_);_(@_)">
                  <c:v>51.269900000000007</c:v>
                </c:pt>
                <c:pt idx="326" formatCode="_(* #,##0_);_(* \(#,##0\);_(* &quot;-&quot;??_);_(@_)">
                  <c:v>51.269900000000007</c:v>
                </c:pt>
                <c:pt idx="327" formatCode="_(* #,##0_);_(* \(#,##0\);_(* &quot;-&quot;??_);_(@_)">
                  <c:v>51.269900000000007</c:v>
                </c:pt>
                <c:pt idx="328" formatCode="_(* #,##0_);_(* \(#,##0\);_(* &quot;-&quot;??_);_(@_)">
                  <c:v>51.269900000000007</c:v>
                </c:pt>
                <c:pt idx="329" formatCode="_(* #,##0_);_(* \(#,##0\);_(* &quot;-&quot;??_);_(@_)">
                  <c:v>51.269900000000007</c:v>
                </c:pt>
                <c:pt idx="330" formatCode="_(* #,##0_);_(* \(#,##0\);_(* &quot;-&quot;??_);_(@_)">
                  <c:v>51.269900000000007</c:v>
                </c:pt>
                <c:pt idx="331" formatCode="_(* #,##0_);_(* \(#,##0\);_(* &quot;-&quot;??_);_(@_)">
                  <c:v>51.269900000000007</c:v>
                </c:pt>
                <c:pt idx="332" formatCode="_(* #,##0_);_(* \(#,##0\);_(* &quot;-&quot;??_);_(@_)">
                  <c:v>51.269900000000007</c:v>
                </c:pt>
                <c:pt idx="333" formatCode="_(* #,##0_);_(* \(#,##0\);_(* &quot;-&quot;??_);_(@_)">
                  <c:v>51.269900000000007</c:v>
                </c:pt>
                <c:pt idx="334" formatCode="_(* #,##0_);_(* \(#,##0\);_(* &quot;-&quot;??_);_(@_)">
                  <c:v>51.269900000000007</c:v>
                </c:pt>
                <c:pt idx="335" formatCode="_(* #,##0_);_(* \(#,##0\);_(* &quot;-&quot;??_);_(@_)">
                  <c:v>51.269900000000007</c:v>
                </c:pt>
                <c:pt idx="336" formatCode="_(* #,##0_);_(* \(#,##0\);_(* &quot;-&quot;??_);_(@_)">
                  <c:v>51.269900000000007</c:v>
                </c:pt>
                <c:pt idx="337" formatCode="_(* #,##0_);_(* \(#,##0\);_(* &quot;-&quot;??_);_(@_)">
                  <c:v>51.269900000000007</c:v>
                </c:pt>
                <c:pt idx="338" formatCode="_(* #,##0_);_(* \(#,##0\);_(* &quot;-&quot;??_);_(@_)">
                  <c:v>51.269900000000007</c:v>
                </c:pt>
                <c:pt idx="339" formatCode="_(* #,##0_);_(* \(#,##0\);_(* &quot;-&quot;??_);_(@_)">
                  <c:v>51.269900000000007</c:v>
                </c:pt>
                <c:pt idx="340" formatCode="_(* #,##0_);_(* \(#,##0\);_(* &quot;-&quot;??_);_(@_)">
                  <c:v>51.269900000000007</c:v>
                </c:pt>
                <c:pt idx="341" formatCode="_(* #,##0_);_(* \(#,##0\);_(* &quot;-&quot;??_);_(@_)">
                  <c:v>51.269900000000007</c:v>
                </c:pt>
                <c:pt idx="342" formatCode="_(* #,##0_);_(* \(#,##0\);_(* &quot;-&quot;??_);_(@_)">
                  <c:v>51.269900000000007</c:v>
                </c:pt>
                <c:pt idx="343" formatCode="_(* #,##0_);_(* \(#,##0\);_(* &quot;-&quot;??_);_(@_)">
                  <c:v>51.269900000000007</c:v>
                </c:pt>
                <c:pt idx="344" formatCode="_(* #,##0_);_(* \(#,##0\);_(* &quot;-&quot;??_);_(@_)">
                  <c:v>51.269900000000007</c:v>
                </c:pt>
                <c:pt idx="345" formatCode="_(* #,##0_);_(* \(#,##0\);_(* &quot;-&quot;??_);_(@_)">
                  <c:v>51.269900000000007</c:v>
                </c:pt>
                <c:pt idx="346" formatCode="_(* #,##0_);_(* \(#,##0\);_(* &quot;-&quot;??_);_(@_)">
                  <c:v>51.269900000000007</c:v>
                </c:pt>
                <c:pt idx="347" formatCode="_(* #,##0_);_(* \(#,##0\);_(* &quot;-&quot;??_);_(@_)">
                  <c:v>51.269900000000007</c:v>
                </c:pt>
                <c:pt idx="348" formatCode="_(* #,##0_);_(* \(#,##0\);_(* &quot;-&quot;??_);_(@_)">
                  <c:v>51.269900000000007</c:v>
                </c:pt>
                <c:pt idx="349" formatCode="_(* #,##0_);_(* \(#,##0\);_(* &quot;-&quot;??_);_(@_)">
                  <c:v>51.269900000000007</c:v>
                </c:pt>
                <c:pt idx="350" formatCode="_(* #,##0_);_(* \(#,##0\);_(* &quot;-&quot;??_);_(@_)">
                  <c:v>51.269900000000007</c:v>
                </c:pt>
                <c:pt idx="351" formatCode="_(* #,##0_);_(* \(#,##0\);_(* &quot;-&quot;??_);_(@_)">
                  <c:v>51.269900000000007</c:v>
                </c:pt>
                <c:pt idx="352" formatCode="_(* #,##0_);_(* \(#,##0\);_(* &quot;-&quot;??_);_(@_)">
                  <c:v>51.269900000000007</c:v>
                </c:pt>
                <c:pt idx="353" formatCode="_(* #,##0_);_(* \(#,##0\);_(* &quot;-&quot;??_);_(@_)">
                  <c:v>51.269900000000007</c:v>
                </c:pt>
                <c:pt idx="354" formatCode="_(* #,##0_);_(* \(#,##0\);_(* &quot;-&quot;??_);_(@_)">
                  <c:v>51.269900000000007</c:v>
                </c:pt>
                <c:pt idx="355" formatCode="_(* #,##0_);_(* \(#,##0\);_(* &quot;-&quot;??_);_(@_)">
                  <c:v>51.269900000000007</c:v>
                </c:pt>
                <c:pt idx="356" formatCode="_(* #,##0_);_(* \(#,##0\);_(* &quot;-&quot;??_);_(@_)">
                  <c:v>51.269900000000007</c:v>
                </c:pt>
                <c:pt idx="357" formatCode="_(* #,##0_);_(* \(#,##0\);_(* &quot;-&quot;??_);_(@_)">
                  <c:v>51.269900000000007</c:v>
                </c:pt>
                <c:pt idx="358" formatCode="_(* #,##0_);_(* \(#,##0\);_(* &quot;-&quot;??_);_(@_)">
                  <c:v>51.269900000000007</c:v>
                </c:pt>
                <c:pt idx="359" formatCode="_(* #,##0_);_(* \(#,##0\);_(* &quot;-&quot;??_);_(@_)">
                  <c:v>51.269900000000007</c:v>
                </c:pt>
                <c:pt idx="360" formatCode="_(* #,##0_);_(* \(#,##0\);_(* &quot;-&quot;??_);_(@_)">
                  <c:v>51.269900000000007</c:v>
                </c:pt>
                <c:pt idx="361" formatCode="_(* #,##0_);_(* \(#,##0\);_(* &quot;-&quot;??_);_(@_)">
                  <c:v>51.269900000000007</c:v>
                </c:pt>
                <c:pt idx="362" formatCode="_(* #,##0_);_(* \(#,##0\);_(* &quot;-&quot;??_);_(@_)">
                  <c:v>51.269900000000007</c:v>
                </c:pt>
                <c:pt idx="363" formatCode="_(* #,##0_);_(* \(#,##0\);_(* &quot;-&quot;??_);_(@_)">
                  <c:v>51.269900000000007</c:v>
                </c:pt>
                <c:pt idx="364" formatCode="_(* #,##0_);_(* \(#,##0\);_(* &quot;-&quot;??_);_(@_)">
                  <c:v>51.269900000000007</c:v>
                </c:pt>
                <c:pt idx="365" formatCode="_(* #,##0_);_(* \(#,##0\);_(* &quot;-&quot;??_);_(@_)">
                  <c:v>51.269900000000007</c:v>
                </c:pt>
                <c:pt idx="366" formatCode="_(* #,##0_);_(* \(#,##0\);_(* &quot;-&quot;??_);_(@_)">
                  <c:v>51.269900000000007</c:v>
                </c:pt>
                <c:pt idx="367" formatCode="_(* #,##0_);_(* \(#,##0\);_(* &quot;-&quot;??_);_(@_)">
                  <c:v>51.269900000000007</c:v>
                </c:pt>
                <c:pt idx="368" formatCode="_(* #,##0_);_(* \(#,##0\);_(* &quot;-&quot;??_);_(@_)">
                  <c:v>51.269900000000007</c:v>
                </c:pt>
                <c:pt idx="369" formatCode="_(* #,##0_);_(* \(#,##0\);_(* &quot;-&quot;??_);_(@_)">
                  <c:v>51.269900000000007</c:v>
                </c:pt>
                <c:pt idx="370" formatCode="_(* #,##0_);_(* \(#,##0\);_(* &quot;-&quot;??_);_(@_)">
                  <c:v>51.269900000000007</c:v>
                </c:pt>
                <c:pt idx="371" formatCode="_(* #,##0_);_(* \(#,##0\);_(* &quot;-&quot;??_);_(@_)">
                  <c:v>51.269900000000007</c:v>
                </c:pt>
                <c:pt idx="372" formatCode="_(* #,##0_);_(* \(#,##0\);_(* &quot;-&quot;??_);_(@_)">
                  <c:v>51.269900000000007</c:v>
                </c:pt>
                <c:pt idx="373" formatCode="_(* #,##0_);_(* \(#,##0\);_(* &quot;-&quot;??_);_(@_)">
                  <c:v>51.269900000000007</c:v>
                </c:pt>
                <c:pt idx="374" formatCode="_(* #,##0_);_(* \(#,##0\);_(* &quot;-&quot;??_);_(@_)">
                  <c:v>51.269900000000007</c:v>
                </c:pt>
                <c:pt idx="375" formatCode="_(* #,##0_);_(* \(#,##0\);_(* &quot;-&quot;??_);_(@_)">
                  <c:v>51.269900000000007</c:v>
                </c:pt>
                <c:pt idx="376" formatCode="_(* #,##0_);_(* \(#,##0\);_(* &quot;-&quot;??_);_(@_)">
                  <c:v>51.269900000000007</c:v>
                </c:pt>
                <c:pt idx="377" formatCode="_(* #,##0_);_(* \(#,##0\);_(* &quot;-&quot;??_);_(@_)">
                  <c:v>51.269900000000007</c:v>
                </c:pt>
                <c:pt idx="378" formatCode="_(* #,##0_);_(* \(#,##0\);_(* &quot;-&quot;??_);_(@_)">
                  <c:v>51.269900000000007</c:v>
                </c:pt>
                <c:pt idx="379" formatCode="_(* #,##0_);_(* \(#,##0\);_(* &quot;-&quot;??_);_(@_)">
                  <c:v>51.269900000000007</c:v>
                </c:pt>
                <c:pt idx="380" formatCode="_(* #,##0_);_(* \(#,##0\);_(* &quot;-&quot;??_);_(@_)">
                  <c:v>51.269900000000007</c:v>
                </c:pt>
                <c:pt idx="381" formatCode="_(* #,##0_);_(* \(#,##0\);_(* &quot;-&quot;??_);_(@_)">
                  <c:v>51.269900000000007</c:v>
                </c:pt>
                <c:pt idx="382" formatCode="_(* #,##0_);_(* \(#,##0\);_(* &quot;-&quot;??_);_(@_)">
                  <c:v>51.269900000000007</c:v>
                </c:pt>
                <c:pt idx="383" formatCode="_(* #,##0_);_(* \(#,##0\);_(* &quot;-&quot;??_);_(@_)">
                  <c:v>51.269900000000007</c:v>
                </c:pt>
                <c:pt idx="384" formatCode="_(* #,##0_);_(* \(#,##0\);_(* &quot;-&quot;??_);_(@_)">
                  <c:v>51.269900000000007</c:v>
                </c:pt>
                <c:pt idx="385" formatCode="_(* #,##0_);_(* \(#,##0\);_(* &quot;-&quot;??_);_(@_)">
                  <c:v>51.269900000000007</c:v>
                </c:pt>
                <c:pt idx="386" formatCode="_(* #,##0_);_(* \(#,##0\);_(* &quot;-&quot;??_);_(@_)">
                  <c:v>51.269900000000007</c:v>
                </c:pt>
                <c:pt idx="387" formatCode="_(* #,##0_);_(* \(#,##0\);_(* &quot;-&quot;??_);_(@_)">
                  <c:v>51.269900000000007</c:v>
                </c:pt>
                <c:pt idx="388" formatCode="_(* #,##0_);_(* \(#,##0\);_(* &quot;-&quot;??_);_(@_)">
                  <c:v>51.269900000000007</c:v>
                </c:pt>
                <c:pt idx="389" formatCode="_(* #,##0_);_(* \(#,##0\);_(* &quot;-&quot;??_);_(@_)">
                  <c:v>51.269900000000007</c:v>
                </c:pt>
                <c:pt idx="390" formatCode="_(* #,##0_);_(* \(#,##0\);_(* &quot;-&quot;??_);_(@_)">
                  <c:v>51.269900000000007</c:v>
                </c:pt>
                <c:pt idx="391" formatCode="_(* #,##0_);_(* \(#,##0\);_(* &quot;-&quot;??_);_(@_)">
                  <c:v>51.269900000000007</c:v>
                </c:pt>
                <c:pt idx="392" formatCode="_(* #,##0_);_(* \(#,##0\);_(* &quot;-&quot;??_);_(@_)">
                  <c:v>51.269900000000007</c:v>
                </c:pt>
                <c:pt idx="393" formatCode="_(* #,##0_);_(* \(#,##0\);_(* &quot;-&quot;??_);_(@_)">
                  <c:v>51.269900000000007</c:v>
                </c:pt>
                <c:pt idx="394" formatCode="_(* #,##0_);_(* \(#,##0\);_(* &quot;-&quot;??_);_(@_)">
                  <c:v>51.269900000000007</c:v>
                </c:pt>
                <c:pt idx="395" formatCode="_(* #,##0_);_(* \(#,##0\);_(* &quot;-&quot;??_);_(@_)">
                  <c:v>51.269900000000007</c:v>
                </c:pt>
                <c:pt idx="396" formatCode="_(* #,##0_);_(* \(#,##0\);_(* &quot;-&quot;??_);_(@_)">
                  <c:v>51.275399999999998</c:v>
                </c:pt>
                <c:pt idx="397" formatCode="_(* #,##0_);_(* \(#,##0\);_(* &quot;-&quot;??_);_(@_)">
                  <c:v>51.286400000000008</c:v>
                </c:pt>
                <c:pt idx="398" formatCode="_(* #,##0_);_(* \(#,##0\);_(* &quot;-&quot;??_);_(@_)">
                  <c:v>51.308399999999999</c:v>
                </c:pt>
                <c:pt idx="399" formatCode="_(* #,##0_);_(* \(#,##0\);_(* &quot;-&quot;??_);_(@_)">
                  <c:v>51.352400000000003</c:v>
                </c:pt>
                <c:pt idx="400" formatCode="_(* #,##0_);_(* \(#,##0\);_(* &quot;-&quot;??_);_(@_)">
                  <c:v>51.440400000000004</c:v>
                </c:pt>
                <c:pt idx="401" formatCode="_(* #,##0_);_(* \(#,##0\);_(* &quot;-&quot;??_);_(@_)">
                  <c:v>51.616400000000006</c:v>
                </c:pt>
                <c:pt idx="402" formatCode="_(* #,##0_);_(* \(#,##0\);_(* &quot;-&quot;??_);_(@_)">
                  <c:v>51.968400000000003</c:v>
                </c:pt>
                <c:pt idx="403" formatCode="_(* #,##0_);_(* \(#,##0\);_(* &quot;-&quot;??_);_(@_)">
                  <c:v>52.672400000000003</c:v>
                </c:pt>
                <c:pt idx="404" formatCode="_(* #,##0_);_(* \(#,##0\);_(* &quot;-&quot;??_);_(@_)">
                  <c:v>54.080400000000004</c:v>
                </c:pt>
                <c:pt idx="405" formatCode="_(* #,##0_);_(* \(#,##0\);_(* &quot;-&quot;??_);_(@_)">
                  <c:v>54.080400000000004</c:v>
                </c:pt>
                <c:pt idx="406" formatCode="_(* #,##0_);_(* \(#,##0\);_(* &quot;-&quot;??_);_(@_)">
                  <c:v>54.080400000000004</c:v>
                </c:pt>
                <c:pt idx="407" formatCode="_(* #,##0_);_(* \(#,##0\);_(* &quot;-&quot;??_);_(@_)">
                  <c:v>54.080400000000004</c:v>
                </c:pt>
                <c:pt idx="408" formatCode="_(* #,##0_);_(* \(#,##0\);_(* &quot;-&quot;??_);_(@_)">
                  <c:v>54.080400000000004</c:v>
                </c:pt>
                <c:pt idx="409" formatCode="_(* #,##0_);_(* \(#,##0\);_(* &quot;-&quot;??_);_(@_)">
                  <c:v>54.080400000000004</c:v>
                </c:pt>
                <c:pt idx="410" formatCode="_(* #,##0_);_(* \(#,##0\);_(* &quot;-&quot;??_);_(@_)">
                  <c:v>54.080400000000004</c:v>
                </c:pt>
                <c:pt idx="411" formatCode="_(* #,##0_);_(* \(#,##0\);_(* &quot;-&quot;??_);_(@_)">
                  <c:v>54.080400000000004</c:v>
                </c:pt>
                <c:pt idx="412" formatCode="_(* #,##0_);_(* \(#,##0\);_(* &quot;-&quot;??_);_(@_)">
                  <c:v>54.080400000000004</c:v>
                </c:pt>
                <c:pt idx="413" formatCode="_(* #,##0_);_(* \(#,##0\);_(* &quot;-&quot;??_);_(@_)">
                  <c:v>54.080400000000004</c:v>
                </c:pt>
                <c:pt idx="414" formatCode="_(* #,##0_);_(* \(#,##0\);_(* &quot;-&quot;??_);_(@_)">
                  <c:v>54.080400000000004</c:v>
                </c:pt>
                <c:pt idx="415" formatCode="_(* #,##0_);_(* \(#,##0\);_(* &quot;-&quot;??_);_(@_)">
                  <c:v>54.080400000000004</c:v>
                </c:pt>
                <c:pt idx="416" formatCode="_(* #,##0_);_(* \(#,##0\);_(* &quot;-&quot;??_);_(@_)">
                  <c:v>54.080400000000004</c:v>
                </c:pt>
                <c:pt idx="417" formatCode="_(* #,##0_);_(* \(#,##0\);_(* &quot;-&quot;??_);_(@_)">
                  <c:v>54.080400000000004</c:v>
                </c:pt>
                <c:pt idx="418" formatCode="_(* #,##0_);_(* \(#,##0\);_(* &quot;-&quot;??_);_(@_)">
                  <c:v>54.080400000000004</c:v>
                </c:pt>
                <c:pt idx="419" formatCode="_(* #,##0_);_(* \(#,##0\);_(* &quot;-&quot;??_);_(@_)">
                  <c:v>54.080400000000004</c:v>
                </c:pt>
                <c:pt idx="420" formatCode="_(* #,##0_);_(* \(#,##0\);_(* &quot;-&quot;??_);_(@_)">
                  <c:v>54.080400000000004</c:v>
                </c:pt>
                <c:pt idx="421" formatCode="_(* #,##0_);_(* \(#,##0\);_(* &quot;-&quot;??_);_(@_)">
                  <c:v>54.080400000000004</c:v>
                </c:pt>
                <c:pt idx="422" formatCode="_(* #,##0_);_(* \(#,##0\);_(* &quot;-&quot;??_);_(@_)">
                  <c:v>54.080400000000004</c:v>
                </c:pt>
                <c:pt idx="423" formatCode="_(* #,##0_);_(* \(#,##0\);_(* &quot;-&quot;??_);_(@_)">
                  <c:v>54.080400000000004</c:v>
                </c:pt>
                <c:pt idx="424" formatCode="_(* #,##0_);_(* \(#,##0\);_(* &quot;-&quot;??_);_(@_)">
                  <c:v>54.080400000000004</c:v>
                </c:pt>
                <c:pt idx="425" formatCode="_(* #,##0_);_(* \(#,##0\);_(* &quot;-&quot;??_);_(@_)">
                  <c:v>54.080400000000004</c:v>
                </c:pt>
                <c:pt idx="426" formatCode="_(* #,##0_);_(* \(#,##0\);_(* &quot;-&quot;??_);_(@_)">
                  <c:v>54.080400000000004</c:v>
                </c:pt>
                <c:pt idx="427" formatCode="_(* #,##0_);_(* \(#,##0\);_(* &quot;-&quot;??_);_(@_)">
                  <c:v>54.080400000000004</c:v>
                </c:pt>
                <c:pt idx="428" formatCode="_(* #,##0_);_(* \(#,##0\);_(* &quot;-&quot;??_);_(@_)">
                  <c:v>54.080400000000004</c:v>
                </c:pt>
                <c:pt idx="429" formatCode="_(* #,##0_);_(* \(#,##0\);_(* &quot;-&quot;??_);_(@_)">
                  <c:v>54.080400000000004</c:v>
                </c:pt>
                <c:pt idx="430" formatCode="_(* #,##0_);_(* \(#,##0\);_(* &quot;-&quot;??_);_(@_)">
                  <c:v>54.080400000000004</c:v>
                </c:pt>
                <c:pt idx="431" formatCode="_(* #,##0_);_(* \(#,##0\);_(* &quot;-&quot;??_);_(@_)">
                  <c:v>54.080400000000004</c:v>
                </c:pt>
                <c:pt idx="432" formatCode="_(* #,##0_);_(* \(#,##0\);_(* &quot;-&quot;??_);_(@_)">
                  <c:v>54.080400000000004</c:v>
                </c:pt>
                <c:pt idx="433" formatCode="_(* #,##0_);_(* \(#,##0\);_(* &quot;-&quot;??_);_(@_)">
                  <c:v>54.080400000000004</c:v>
                </c:pt>
                <c:pt idx="434" formatCode="_(* #,##0_);_(* \(#,##0\);_(* &quot;-&quot;??_);_(@_)">
                  <c:v>54.080400000000004</c:v>
                </c:pt>
                <c:pt idx="435" formatCode="_(* #,##0_);_(* \(#,##0\);_(* &quot;-&quot;??_);_(@_)">
                  <c:v>54.080400000000004</c:v>
                </c:pt>
                <c:pt idx="436" formatCode="_(* #,##0_);_(* \(#,##0\);_(* &quot;-&quot;??_);_(@_)">
                  <c:v>54.080400000000004</c:v>
                </c:pt>
                <c:pt idx="437" formatCode="_(* #,##0_);_(* \(#,##0\);_(* &quot;-&quot;??_);_(@_)">
                  <c:v>54.080400000000004</c:v>
                </c:pt>
                <c:pt idx="438" formatCode="_(* #,##0_);_(* \(#,##0\);_(* &quot;-&quot;??_);_(@_)">
                  <c:v>54.080400000000004</c:v>
                </c:pt>
                <c:pt idx="439" formatCode="_(* #,##0_);_(* \(#,##0\);_(* &quot;-&quot;??_);_(@_)">
                  <c:v>54.080400000000004</c:v>
                </c:pt>
                <c:pt idx="440" formatCode="_(* #,##0_);_(* \(#,##0\);_(* &quot;-&quot;??_);_(@_)">
                  <c:v>54.080400000000004</c:v>
                </c:pt>
                <c:pt idx="441" formatCode="_(* #,##0_);_(* \(#,##0\);_(* &quot;-&quot;??_);_(@_)">
                  <c:v>54.080400000000004</c:v>
                </c:pt>
                <c:pt idx="442" formatCode="_(* #,##0_);_(* \(#,##0\);_(* &quot;-&quot;??_);_(@_)">
                  <c:v>54.080400000000004</c:v>
                </c:pt>
                <c:pt idx="443" formatCode="_(* #,##0_);_(* \(#,##0\);_(* &quot;-&quot;??_);_(@_)">
                  <c:v>54.080400000000004</c:v>
                </c:pt>
                <c:pt idx="444" formatCode="_(* #,##0_);_(* \(#,##0\);_(* &quot;-&quot;??_);_(@_)">
                  <c:v>54.080400000000004</c:v>
                </c:pt>
                <c:pt idx="445" formatCode="_(* #,##0_);_(* \(#,##0\);_(* &quot;-&quot;??_);_(@_)">
                  <c:v>54.080400000000004</c:v>
                </c:pt>
                <c:pt idx="446" formatCode="_(* #,##0_);_(* \(#,##0\);_(* &quot;-&quot;??_);_(@_)">
                  <c:v>54.080400000000004</c:v>
                </c:pt>
                <c:pt idx="447" formatCode="_(* #,##0_);_(* \(#,##0\);_(* &quot;-&quot;??_);_(@_)">
                  <c:v>54.080400000000004</c:v>
                </c:pt>
                <c:pt idx="448" formatCode="_(* #,##0_);_(* \(#,##0\);_(* &quot;-&quot;??_);_(@_)">
                  <c:v>54.080400000000004</c:v>
                </c:pt>
                <c:pt idx="449" formatCode="_(* #,##0_);_(* \(#,##0\);_(* &quot;-&quot;??_);_(@_)">
                  <c:v>54.080400000000004</c:v>
                </c:pt>
                <c:pt idx="450" formatCode="_(* #,##0_);_(* \(#,##0\);_(* &quot;-&quot;??_);_(@_)">
                  <c:v>54.080400000000004</c:v>
                </c:pt>
                <c:pt idx="451" formatCode="_(* #,##0_);_(* \(#,##0\);_(* &quot;-&quot;??_);_(@_)">
                  <c:v>54.080400000000004</c:v>
                </c:pt>
                <c:pt idx="452" formatCode="_(* #,##0_);_(* \(#,##0\);_(* &quot;-&quot;??_);_(@_)">
                  <c:v>54.080400000000004</c:v>
                </c:pt>
                <c:pt idx="453" formatCode="_(* #,##0_);_(* \(#,##0\);_(* &quot;-&quot;??_);_(@_)">
                  <c:v>54.080400000000004</c:v>
                </c:pt>
                <c:pt idx="454" formatCode="_(* #,##0_);_(* \(#,##0\);_(* &quot;-&quot;??_);_(@_)">
                  <c:v>54.080400000000004</c:v>
                </c:pt>
                <c:pt idx="455" formatCode="_(* #,##0_);_(* \(#,##0\);_(* &quot;-&quot;??_);_(@_)">
                  <c:v>54.080400000000004</c:v>
                </c:pt>
                <c:pt idx="456" formatCode="_(* #,##0_);_(* \(#,##0\);_(* &quot;-&quot;??_);_(@_)">
                  <c:v>54.080400000000004</c:v>
                </c:pt>
                <c:pt idx="457" formatCode="_(* #,##0_);_(* \(#,##0\);_(* &quot;-&quot;??_);_(@_)">
                  <c:v>54.080400000000004</c:v>
                </c:pt>
                <c:pt idx="458" formatCode="_(* #,##0_);_(* \(#,##0\);_(* &quot;-&quot;??_);_(@_)">
                  <c:v>54.080400000000004</c:v>
                </c:pt>
                <c:pt idx="459" formatCode="_(* #,##0_);_(* \(#,##0\);_(* &quot;-&quot;??_);_(@_)">
                  <c:v>54.080400000000004</c:v>
                </c:pt>
                <c:pt idx="460" formatCode="_(* #,##0_);_(* \(#,##0\);_(* &quot;-&quot;??_);_(@_)">
                  <c:v>54.080400000000004</c:v>
                </c:pt>
                <c:pt idx="461" formatCode="_(* #,##0_);_(* \(#,##0\);_(* &quot;-&quot;??_);_(@_)">
                  <c:v>54.080400000000004</c:v>
                </c:pt>
                <c:pt idx="462" formatCode="_(* #,##0_);_(* \(#,##0\);_(* &quot;-&quot;??_);_(@_)">
                  <c:v>54.080400000000004</c:v>
                </c:pt>
                <c:pt idx="463" formatCode="_(* #,##0_);_(* \(#,##0\);_(* &quot;-&quot;??_);_(@_)">
                  <c:v>54.080400000000004</c:v>
                </c:pt>
                <c:pt idx="464" formatCode="_(* #,##0_);_(* \(#,##0\);_(* &quot;-&quot;??_);_(@_)">
                  <c:v>54.080400000000004</c:v>
                </c:pt>
                <c:pt idx="465" formatCode="_(* #,##0_);_(* \(#,##0\);_(* &quot;-&quot;??_);_(@_)">
                  <c:v>54.080400000000004</c:v>
                </c:pt>
                <c:pt idx="466" formatCode="_(* #,##0_);_(* \(#,##0\);_(* &quot;-&quot;??_);_(@_)">
                  <c:v>54.080400000000004</c:v>
                </c:pt>
                <c:pt idx="467" formatCode="_(* #,##0_);_(* \(#,##0\);_(* &quot;-&quot;??_);_(@_)">
                  <c:v>54.080400000000004</c:v>
                </c:pt>
                <c:pt idx="468" formatCode="_(* #,##0_);_(* \(#,##0\);_(* &quot;-&quot;??_);_(@_)">
                  <c:v>54.080400000000004</c:v>
                </c:pt>
                <c:pt idx="469" formatCode="_(* #,##0_);_(* \(#,##0\);_(* &quot;-&quot;??_);_(@_)">
                  <c:v>54.080400000000004</c:v>
                </c:pt>
                <c:pt idx="470" formatCode="_(* #,##0_);_(* \(#,##0\);_(* &quot;-&quot;??_);_(@_)">
                  <c:v>54.080400000000004</c:v>
                </c:pt>
                <c:pt idx="471" formatCode="_(* #,##0_);_(* \(#,##0\);_(* &quot;-&quot;??_);_(@_)">
                  <c:v>54.080400000000004</c:v>
                </c:pt>
                <c:pt idx="472" formatCode="_(* #,##0_);_(* \(#,##0\);_(* &quot;-&quot;??_);_(@_)">
                  <c:v>54.080400000000004</c:v>
                </c:pt>
                <c:pt idx="473" formatCode="_(* #,##0_);_(* \(#,##0\);_(* &quot;-&quot;??_);_(@_)">
                  <c:v>54.080400000000004</c:v>
                </c:pt>
                <c:pt idx="474" formatCode="_(* #,##0_);_(* \(#,##0\);_(* &quot;-&quot;??_);_(@_)">
                  <c:v>54.080400000000004</c:v>
                </c:pt>
                <c:pt idx="475" formatCode="_(* #,##0_);_(* \(#,##0\);_(* &quot;-&quot;??_);_(@_)">
                  <c:v>54.080400000000004</c:v>
                </c:pt>
                <c:pt idx="476" formatCode="_(* #,##0_);_(* \(#,##0\);_(* &quot;-&quot;??_);_(@_)">
                  <c:v>54.080400000000004</c:v>
                </c:pt>
                <c:pt idx="477" formatCode="_(* #,##0_);_(* \(#,##0\);_(* &quot;-&quot;??_);_(@_)">
                  <c:v>54.080400000000004</c:v>
                </c:pt>
                <c:pt idx="478" formatCode="_(* #,##0_);_(* \(#,##0\);_(* &quot;-&quot;??_);_(@_)">
                  <c:v>54.080400000000004</c:v>
                </c:pt>
                <c:pt idx="479" formatCode="_(* #,##0_);_(* \(#,##0\);_(* &quot;-&quot;??_);_(@_)">
                  <c:v>54.080400000000004</c:v>
                </c:pt>
                <c:pt idx="480" formatCode="_(* #,##0_);_(* \(#,##0\);_(* &quot;-&quot;??_);_(@_)">
                  <c:v>54.080400000000004</c:v>
                </c:pt>
                <c:pt idx="481" formatCode="_(* #,##0_);_(* \(#,##0\);_(* &quot;-&quot;??_);_(@_)">
                  <c:v>54.080400000000004</c:v>
                </c:pt>
                <c:pt idx="482" formatCode="_(* #,##0_);_(* \(#,##0\);_(* &quot;-&quot;??_);_(@_)">
                  <c:v>54.080400000000004</c:v>
                </c:pt>
                <c:pt idx="483" formatCode="_(* #,##0_);_(* \(#,##0\);_(* &quot;-&quot;??_);_(@_)">
                  <c:v>54.080400000000004</c:v>
                </c:pt>
                <c:pt idx="484" formatCode="_(* #,##0_);_(* \(#,##0\);_(* &quot;-&quot;??_);_(@_)">
                  <c:v>54.080400000000004</c:v>
                </c:pt>
                <c:pt idx="485" formatCode="_(* #,##0_);_(* \(#,##0\);_(* &quot;-&quot;??_);_(@_)">
                  <c:v>54.080400000000004</c:v>
                </c:pt>
                <c:pt idx="486" formatCode="_(* #,##0_);_(* \(#,##0\);_(* &quot;-&quot;??_);_(@_)">
                  <c:v>54.080400000000004</c:v>
                </c:pt>
                <c:pt idx="487" formatCode="_(* #,##0_);_(* \(#,##0\);_(* &quot;-&quot;??_);_(@_)">
                  <c:v>54.080400000000004</c:v>
                </c:pt>
                <c:pt idx="488" formatCode="_(* #,##0_);_(* \(#,##0\);_(* &quot;-&quot;??_);_(@_)">
                  <c:v>54.080400000000004</c:v>
                </c:pt>
                <c:pt idx="489" formatCode="_(* #,##0_);_(* \(#,##0\);_(* &quot;-&quot;??_);_(@_)">
                  <c:v>54.080400000000004</c:v>
                </c:pt>
                <c:pt idx="490" formatCode="_(* #,##0_);_(* \(#,##0\);_(* &quot;-&quot;??_);_(@_)">
                  <c:v>54.080400000000004</c:v>
                </c:pt>
                <c:pt idx="491" formatCode="_(* #,##0_);_(* \(#,##0\);_(* &quot;-&quot;??_);_(@_)">
                  <c:v>54.080400000000004</c:v>
                </c:pt>
                <c:pt idx="492" formatCode="_(* #,##0_);_(* \(#,##0\);_(* &quot;-&quot;??_);_(@_)">
                  <c:v>54.080400000000004</c:v>
                </c:pt>
                <c:pt idx="493" formatCode="_(* #,##0_);_(* \(#,##0\);_(* &quot;-&quot;??_);_(@_)">
                  <c:v>54.080400000000004</c:v>
                </c:pt>
                <c:pt idx="494" formatCode="_(* #,##0_);_(* \(#,##0\);_(* &quot;-&quot;??_);_(@_)">
                  <c:v>54.080400000000004</c:v>
                </c:pt>
                <c:pt idx="495" formatCode="_(* #,##0_);_(* \(#,##0\);_(* &quot;-&quot;??_);_(@_)">
                  <c:v>54.080400000000004</c:v>
                </c:pt>
                <c:pt idx="496" formatCode="_(* #,##0_);_(* \(#,##0\);_(* &quot;-&quot;??_);_(@_)">
                  <c:v>54.080400000000004</c:v>
                </c:pt>
                <c:pt idx="497" formatCode="_(* #,##0_);_(* \(#,##0\);_(* &quot;-&quot;??_);_(@_)">
                  <c:v>54.080400000000004</c:v>
                </c:pt>
                <c:pt idx="498" formatCode="_(* #,##0_);_(* \(#,##0\);_(* &quot;-&quot;??_);_(@_)">
                  <c:v>54.080400000000004</c:v>
                </c:pt>
                <c:pt idx="499" formatCode="_(* #,##0_);_(* \(#,##0\);_(* &quot;-&quot;??_);_(@_)">
                  <c:v>54.080400000000004</c:v>
                </c:pt>
                <c:pt idx="500" formatCode="_(* #,##0_);_(* \(#,##0\);_(* &quot;-&quot;??_);_(@_)">
                  <c:v>54.080400000000004</c:v>
                </c:pt>
                <c:pt idx="501" formatCode="_(* #,##0_);_(* \(#,##0\);_(* &quot;-&quot;??_);_(@_)">
                  <c:v>54.080400000000004</c:v>
                </c:pt>
                <c:pt idx="502" formatCode="_(* #,##0_);_(* \(#,##0\);_(* &quot;-&quot;??_);_(@_)">
                  <c:v>54.080400000000004</c:v>
                </c:pt>
                <c:pt idx="503" formatCode="_(* #,##0_);_(* \(#,##0\);_(* &quot;-&quot;??_);_(@_)">
                  <c:v>54.080400000000004</c:v>
                </c:pt>
                <c:pt idx="504" formatCode="_(* #,##0_);_(* \(#,##0\);_(* &quot;-&quot;??_);_(@_)">
                  <c:v>54.080400000000004</c:v>
                </c:pt>
                <c:pt idx="505" formatCode="_(* #,##0_);_(* \(#,##0\);_(* &quot;-&quot;??_);_(@_)">
                  <c:v>54.080400000000004</c:v>
                </c:pt>
                <c:pt idx="506" formatCode="_(* #,##0_);_(* \(#,##0\);_(* &quot;-&quot;??_);_(@_)">
                  <c:v>54.080400000000004</c:v>
                </c:pt>
                <c:pt idx="507" formatCode="_(* #,##0_);_(* \(#,##0\);_(* &quot;-&quot;??_);_(@_)">
                  <c:v>54.080400000000004</c:v>
                </c:pt>
                <c:pt idx="508" formatCode="_(* #,##0_);_(* \(#,##0\);_(* &quot;-&quot;??_);_(@_)">
                  <c:v>54.080400000000004</c:v>
                </c:pt>
                <c:pt idx="509" formatCode="_(* #,##0_);_(* \(#,##0\);_(* &quot;-&quot;??_);_(@_)">
                  <c:v>54.080400000000004</c:v>
                </c:pt>
                <c:pt idx="510" formatCode="_(* #,##0_);_(* \(#,##0\);_(* &quot;-&quot;??_);_(@_)">
                  <c:v>54.080400000000004</c:v>
                </c:pt>
                <c:pt idx="511" formatCode="_(* #,##0_);_(* \(#,##0\);_(* &quot;-&quot;??_);_(@_)">
                  <c:v>54.080400000000004</c:v>
                </c:pt>
                <c:pt idx="512" formatCode="_(* #,##0_);_(* \(#,##0\);_(* &quot;-&quot;??_);_(@_)">
                  <c:v>54.080400000000004</c:v>
                </c:pt>
                <c:pt idx="513" formatCode="_(* #,##0_);_(* \(#,##0\);_(* &quot;-&quot;??_);_(@_)">
                  <c:v>54.080400000000004</c:v>
                </c:pt>
                <c:pt idx="514" formatCode="_(* #,##0_);_(* \(#,##0\);_(* &quot;-&quot;??_);_(@_)">
                  <c:v>54.080400000000004</c:v>
                </c:pt>
                <c:pt idx="515" formatCode="_(* #,##0_);_(* \(#,##0\);_(* &quot;-&quot;??_);_(@_)">
                  <c:v>54.080400000000004</c:v>
                </c:pt>
                <c:pt idx="516" formatCode="_(* #,##0_);_(* \(#,##0\);_(* &quot;-&quot;??_);_(@_)">
                  <c:v>54.080400000000004</c:v>
                </c:pt>
                <c:pt idx="517" formatCode="_(* #,##0_);_(* \(#,##0\);_(* &quot;-&quot;??_);_(@_)">
                  <c:v>54.080400000000004</c:v>
                </c:pt>
                <c:pt idx="518" formatCode="_(* #,##0_);_(* \(#,##0\);_(* &quot;-&quot;??_);_(@_)">
                  <c:v>54.080400000000004</c:v>
                </c:pt>
                <c:pt idx="519" formatCode="_(* #,##0_);_(* \(#,##0\);_(* &quot;-&quot;??_);_(@_)">
                  <c:v>54.080400000000004</c:v>
                </c:pt>
                <c:pt idx="520" formatCode="_(* #,##0_);_(* \(#,##0\);_(* &quot;-&quot;??_);_(@_)">
                  <c:v>54.080400000000004</c:v>
                </c:pt>
                <c:pt idx="521" formatCode="_(* #,##0_);_(* \(#,##0\);_(* &quot;-&quot;??_);_(@_)">
                  <c:v>54.080400000000004</c:v>
                </c:pt>
                <c:pt idx="522" formatCode="_(* #,##0_);_(* \(#,##0\);_(* &quot;-&quot;??_);_(@_)">
                  <c:v>54.080400000000004</c:v>
                </c:pt>
                <c:pt idx="523" formatCode="_(* #,##0_);_(* \(#,##0\);_(* &quot;-&quot;??_);_(@_)">
                  <c:v>54.080400000000004</c:v>
                </c:pt>
                <c:pt idx="524" formatCode="_(* #,##0_);_(* \(#,##0\);_(* &quot;-&quot;??_);_(@_)">
                  <c:v>54.080400000000004</c:v>
                </c:pt>
                <c:pt idx="525" formatCode="_(* #,##0_);_(* \(#,##0\);_(* &quot;-&quot;??_);_(@_)">
                  <c:v>54.080400000000004</c:v>
                </c:pt>
                <c:pt idx="526" formatCode="_(* #,##0_);_(* \(#,##0\);_(* &quot;-&quot;??_);_(@_)">
                  <c:v>54.080400000000004</c:v>
                </c:pt>
                <c:pt idx="527" formatCode="_(* #,##0_);_(* \(#,##0\);_(* &quot;-&quot;??_);_(@_)">
                  <c:v>54.080400000000004</c:v>
                </c:pt>
                <c:pt idx="528" formatCode="_(* #,##0_);_(* \(#,##0\);_(* &quot;-&quot;??_);_(@_)">
                  <c:v>54.080400000000004</c:v>
                </c:pt>
                <c:pt idx="529" formatCode="_(* #,##0_);_(* \(#,##0\);_(* &quot;-&quot;??_);_(@_)">
                  <c:v>54.080400000000004</c:v>
                </c:pt>
                <c:pt idx="530" formatCode="_(* #,##0_);_(* \(#,##0\);_(* &quot;-&quot;??_);_(@_)">
                  <c:v>54.080400000000004</c:v>
                </c:pt>
                <c:pt idx="531" formatCode="_(* #,##0_);_(* \(#,##0\);_(* &quot;-&quot;??_);_(@_)">
                  <c:v>54.080400000000004</c:v>
                </c:pt>
                <c:pt idx="532" formatCode="_(* #,##0_);_(* \(#,##0\);_(* &quot;-&quot;??_);_(@_)">
                  <c:v>54.080400000000004</c:v>
                </c:pt>
                <c:pt idx="533" formatCode="_(* #,##0_);_(* \(#,##0\);_(* &quot;-&quot;??_);_(@_)">
                  <c:v>54.080400000000004</c:v>
                </c:pt>
                <c:pt idx="534" formatCode="_(* #,##0_);_(* \(#,##0\);_(* &quot;-&quot;??_);_(@_)">
                  <c:v>54.080400000000004</c:v>
                </c:pt>
                <c:pt idx="535" formatCode="_(* #,##0_);_(* \(#,##0\);_(* &quot;-&quot;??_);_(@_)">
                  <c:v>54.080400000000004</c:v>
                </c:pt>
                <c:pt idx="536" formatCode="_(* #,##0_);_(* \(#,##0\);_(* &quot;-&quot;??_);_(@_)">
                  <c:v>54.080400000000004</c:v>
                </c:pt>
                <c:pt idx="537" formatCode="_(* #,##0_);_(* \(#,##0\);_(* &quot;-&quot;??_);_(@_)">
                  <c:v>54.080400000000004</c:v>
                </c:pt>
                <c:pt idx="538" formatCode="_(* #,##0_);_(* \(#,##0\);_(* &quot;-&quot;??_);_(@_)">
                  <c:v>54.080400000000004</c:v>
                </c:pt>
                <c:pt idx="539" formatCode="_(* #,##0_);_(* \(#,##0\);_(* &quot;-&quot;??_);_(@_)">
                  <c:v>54.080400000000004</c:v>
                </c:pt>
                <c:pt idx="540" formatCode="_(* #,##0_);_(* \(#,##0\);_(* &quot;-&quot;??_);_(@_)">
                  <c:v>54.080400000000004</c:v>
                </c:pt>
                <c:pt idx="541" formatCode="_(* #,##0_);_(* \(#,##0\);_(* &quot;-&quot;??_);_(@_)">
                  <c:v>54.080400000000004</c:v>
                </c:pt>
                <c:pt idx="542" formatCode="_(* #,##0_);_(* \(#,##0\);_(* &quot;-&quot;??_);_(@_)">
                  <c:v>54.080400000000004</c:v>
                </c:pt>
                <c:pt idx="543" formatCode="_(* #,##0_);_(* \(#,##0\);_(* &quot;-&quot;??_);_(@_)">
                  <c:v>54.080400000000004</c:v>
                </c:pt>
                <c:pt idx="544" formatCode="_(* #,##0_);_(* \(#,##0\);_(* &quot;-&quot;??_);_(@_)">
                  <c:v>54.080400000000004</c:v>
                </c:pt>
                <c:pt idx="545" formatCode="_(* #,##0_);_(* \(#,##0\);_(* &quot;-&quot;??_);_(@_)">
                  <c:v>54.080400000000004</c:v>
                </c:pt>
                <c:pt idx="546" formatCode="_(* #,##0_);_(* \(#,##0\);_(* &quot;-&quot;??_);_(@_)">
                  <c:v>54.080400000000004</c:v>
                </c:pt>
                <c:pt idx="547" formatCode="_(* #,##0_);_(* \(#,##0\);_(* &quot;-&quot;??_);_(@_)">
                  <c:v>54.080400000000004</c:v>
                </c:pt>
                <c:pt idx="548" formatCode="_(* #,##0_);_(* \(#,##0\);_(* &quot;-&quot;??_);_(@_)">
                  <c:v>54.080400000000004</c:v>
                </c:pt>
                <c:pt idx="549" formatCode="_(* #,##0_);_(* \(#,##0\);_(* &quot;-&quot;??_);_(@_)">
                  <c:v>54.080400000000004</c:v>
                </c:pt>
                <c:pt idx="550" formatCode="_(* #,##0_);_(* \(#,##0\);_(* &quot;-&quot;??_);_(@_)">
                  <c:v>54.080400000000004</c:v>
                </c:pt>
                <c:pt idx="551" formatCode="_(* #,##0_);_(* \(#,##0\);_(* &quot;-&quot;??_);_(@_)">
                  <c:v>54.080400000000004</c:v>
                </c:pt>
                <c:pt idx="552" formatCode="_(* #,##0_);_(* \(#,##0\);_(* &quot;-&quot;??_);_(@_)">
                  <c:v>54.080400000000004</c:v>
                </c:pt>
                <c:pt idx="553" formatCode="_(* #,##0_);_(* \(#,##0\);_(* &quot;-&quot;??_);_(@_)">
                  <c:v>54.080400000000004</c:v>
                </c:pt>
                <c:pt idx="554" formatCode="_(* #,##0_);_(* \(#,##0\);_(* &quot;-&quot;??_);_(@_)">
                  <c:v>54.080400000000004</c:v>
                </c:pt>
                <c:pt idx="555" formatCode="_(* #,##0_);_(* \(#,##0\);_(* &quot;-&quot;??_);_(@_)">
                  <c:v>54.080400000000004</c:v>
                </c:pt>
                <c:pt idx="556" formatCode="_(* #,##0_);_(* \(#,##0\);_(* &quot;-&quot;??_);_(@_)">
                  <c:v>54.080400000000004</c:v>
                </c:pt>
                <c:pt idx="557" formatCode="_(* #,##0_);_(* \(#,##0\);_(* &quot;-&quot;??_);_(@_)">
                  <c:v>54.080400000000004</c:v>
                </c:pt>
                <c:pt idx="558" formatCode="_(* #,##0_);_(* \(#,##0\);_(* &quot;-&quot;??_);_(@_)">
                  <c:v>54.080400000000004</c:v>
                </c:pt>
                <c:pt idx="559" formatCode="_(* #,##0_);_(* \(#,##0\);_(* &quot;-&quot;??_);_(@_)">
                  <c:v>54.080400000000004</c:v>
                </c:pt>
                <c:pt idx="560" formatCode="_(* #,##0_);_(* \(#,##0\);_(* &quot;-&quot;??_);_(@_)">
                  <c:v>54.080400000000004</c:v>
                </c:pt>
                <c:pt idx="561" formatCode="_(* #,##0_);_(* \(#,##0\);_(* &quot;-&quot;??_);_(@_)">
                  <c:v>54.080400000000004</c:v>
                </c:pt>
                <c:pt idx="562" formatCode="_(* #,##0_);_(* \(#,##0\);_(* &quot;-&quot;??_);_(@_)">
                  <c:v>54.080400000000004</c:v>
                </c:pt>
                <c:pt idx="563" formatCode="_(* #,##0_);_(* \(#,##0\);_(* &quot;-&quot;??_);_(@_)">
                  <c:v>54.080400000000004</c:v>
                </c:pt>
                <c:pt idx="564" formatCode="_(* #,##0_);_(* \(#,##0\);_(* &quot;-&quot;??_);_(@_)">
                  <c:v>54.080400000000004</c:v>
                </c:pt>
                <c:pt idx="565" formatCode="_(* #,##0_);_(* \(#,##0\);_(* &quot;-&quot;??_);_(@_)">
                  <c:v>54.080400000000004</c:v>
                </c:pt>
                <c:pt idx="566" formatCode="_(* #,##0_);_(* \(#,##0\);_(* &quot;-&quot;??_);_(@_)">
                  <c:v>54.080400000000004</c:v>
                </c:pt>
                <c:pt idx="567" formatCode="_(* #,##0_);_(* \(#,##0\);_(* &quot;-&quot;??_);_(@_)">
                  <c:v>54.080400000000004</c:v>
                </c:pt>
                <c:pt idx="568" formatCode="_(* #,##0_);_(* \(#,##0\);_(* &quot;-&quot;??_);_(@_)">
                  <c:v>54.080400000000004</c:v>
                </c:pt>
                <c:pt idx="569" formatCode="_(* #,##0_);_(* \(#,##0\);_(* &quot;-&quot;??_);_(@_)">
                  <c:v>54.080400000000004</c:v>
                </c:pt>
                <c:pt idx="570" formatCode="_(* #,##0_);_(* \(#,##0\);_(* &quot;-&quot;??_);_(@_)">
                  <c:v>54.080400000000004</c:v>
                </c:pt>
                <c:pt idx="571" formatCode="_(* #,##0_);_(* \(#,##0\);_(* &quot;-&quot;??_);_(@_)">
                  <c:v>54.080400000000004</c:v>
                </c:pt>
                <c:pt idx="572" formatCode="_(* #,##0_);_(* \(#,##0\);_(* &quot;-&quot;??_);_(@_)">
                  <c:v>54.080400000000004</c:v>
                </c:pt>
                <c:pt idx="573" formatCode="_(* #,##0_);_(* \(#,##0\);_(* &quot;-&quot;??_);_(@_)">
                  <c:v>54.080400000000004</c:v>
                </c:pt>
                <c:pt idx="574" formatCode="_(* #,##0_);_(* \(#,##0\);_(* &quot;-&quot;??_);_(@_)">
                  <c:v>54.080400000000004</c:v>
                </c:pt>
                <c:pt idx="575" formatCode="_(* #,##0_);_(* \(#,##0\);_(* &quot;-&quot;??_);_(@_)">
                  <c:v>54.080400000000004</c:v>
                </c:pt>
                <c:pt idx="576" formatCode="_(* #,##0_);_(* \(#,##0\);_(* &quot;-&quot;??_);_(@_)">
                  <c:v>54.080400000000004</c:v>
                </c:pt>
                <c:pt idx="577" formatCode="_(* #,##0_);_(* \(#,##0\);_(* &quot;-&quot;??_);_(@_)">
                  <c:v>54.080400000000004</c:v>
                </c:pt>
                <c:pt idx="578" formatCode="_(* #,##0_);_(* \(#,##0\);_(* &quot;-&quot;??_);_(@_)">
                  <c:v>54.080400000000004</c:v>
                </c:pt>
                <c:pt idx="579" formatCode="_(* #,##0_);_(* \(#,##0\);_(* &quot;-&quot;??_);_(@_)">
                  <c:v>54.080400000000004</c:v>
                </c:pt>
                <c:pt idx="580" formatCode="_(* #,##0_);_(* \(#,##0\);_(* &quot;-&quot;??_);_(@_)">
                  <c:v>54.080400000000004</c:v>
                </c:pt>
                <c:pt idx="581" formatCode="_(* #,##0_);_(* \(#,##0\);_(* &quot;-&quot;??_);_(@_)">
                  <c:v>54.080400000000004</c:v>
                </c:pt>
                <c:pt idx="582" formatCode="_(* #,##0_);_(* \(#,##0\);_(* &quot;-&quot;??_);_(@_)">
                  <c:v>54.080400000000004</c:v>
                </c:pt>
                <c:pt idx="583" formatCode="_(* #,##0_);_(* \(#,##0\);_(* &quot;-&quot;??_);_(@_)">
                  <c:v>54.080400000000004</c:v>
                </c:pt>
                <c:pt idx="584" formatCode="_(* #,##0_);_(* \(#,##0\);_(* &quot;-&quot;??_);_(@_)">
                  <c:v>54.080400000000004</c:v>
                </c:pt>
                <c:pt idx="585" formatCode="_(* #,##0_);_(* \(#,##0\);_(* &quot;-&quot;??_);_(@_)">
                  <c:v>54.080400000000004</c:v>
                </c:pt>
                <c:pt idx="586" formatCode="_(* #,##0_);_(* \(#,##0\);_(* &quot;-&quot;??_);_(@_)">
                  <c:v>54.080400000000004</c:v>
                </c:pt>
                <c:pt idx="587" formatCode="_(* #,##0_);_(* \(#,##0\);_(* &quot;-&quot;??_);_(@_)">
                  <c:v>54.080400000000004</c:v>
                </c:pt>
                <c:pt idx="588" formatCode="_(* #,##0_);_(* \(#,##0\);_(* &quot;-&quot;??_);_(@_)">
                  <c:v>54.080400000000004</c:v>
                </c:pt>
                <c:pt idx="589" formatCode="_(* #,##0_);_(* \(#,##0\);_(* &quot;-&quot;??_);_(@_)">
                  <c:v>54.080400000000004</c:v>
                </c:pt>
                <c:pt idx="590" formatCode="_(* #,##0_);_(* \(#,##0\);_(* &quot;-&quot;??_);_(@_)">
                  <c:v>54.080400000000004</c:v>
                </c:pt>
                <c:pt idx="591" formatCode="_(* #,##0_);_(* \(#,##0\);_(* &quot;-&quot;??_);_(@_)">
                  <c:v>54.080400000000004</c:v>
                </c:pt>
                <c:pt idx="592" formatCode="_(* #,##0_);_(* \(#,##0\);_(* &quot;-&quot;??_);_(@_)">
                  <c:v>54.080400000000004</c:v>
                </c:pt>
                <c:pt idx="593" formatCode="_(* #,##0_);_(* \(#,##0\);_(* &quot;-&quot;??_);_(@_)">
                  <c:v>54.080400000000004</c:v>
                </c:pt>
                <c:pt idx="594" formatCode="_(* #,##0_);_(* \(#,##0\);_(* &quot;-&quot;??_);_(@_)">
                  <c:v>54.080400000000004</c:v>
                </c:pt>
                <c:pt idx="595" formatCode="_(* #,##0_);_(* \(#,##0\);_(* &quot;-&quot;??_);_(@_)">
                  <c:v>54.080400000000004</c:v>
                </c:pt>
                <c:pt idx="596" formatCode="_(* #,##0_);_(* \(#,##0\);_(* &quot;-&quot;??_);_(@_)">
                  <c:v>54.080400000000004</c:v>
                </c:pt>
                <c:pt idx="597" formatCode="_(* #,##0_);_(* \(#,##0\);_(* &quot;-&quot;??_);_(@_)">
                  <c:v>54.080400000000004</c:v>
                </c:pt>
                <c:pt idx="598" formatCode="_(* #,##0_);_(* \(#,##0\);_(* &quot;-&quot;??_);_(@_)">
                  <c:v>54.080400000000004</c:v>
                </c:pt>
                <c:pt idx="599" formatCode="_(* #,##0_);_(* \(#,##0\);_(* &quot;-&quot;??_);_(@_)">
                  <c:v>54.080400000000004</c:v>
                </c:pt>
                <c:pt idx="600" formatCode="_(* #,##0_);_(* \(#,##0\);_(* &quot;-&quot;??_);_(@_)">
                  <c:v>54.080400000000004</c:v>
                </c:pt>
                <c:pt idx="601" formatCode="_(* #,##0_);_(* \(#,##0\);_(* &quot;-&quot;??_);_(@_)">
                  <c:v>54.080400000000004</c:v>
                </c:pt>
                <c:pt idx="602" formatCode="_(* #,##0_);_(* \(#,##0\);_(* &quot;-&quot;??_);_(@_)">
                  <c:v>54.080400000000004</c:v>
                </c:pt>
                <c:pt idx="603" formatCode="_(* #,##0_);_(* \(#,##0\);_(* &quot;-&quot;??_);_(@_)">
                  <c:v>54.080400000000004</c:v>
                </c:pt>
                <c:pt idx="604" formatCode="_(* #,##0_);_(* \(#,##0\);_(* &quot;-&quot;??_);_(@_)">
                  <c:v>54.080400000000004</c:v>
                </c:pt>
                <c:pt idx="605" formatCode="_(* #,##0_);_(* \(#,##0\);_(* &quot;-&quot;??_);_(@_)">
                  <c:v>54.080400000000004</c:v>
                </c:pt>
                <c:pt idx="606" formatCode="_(* #,##0_);_(* \(#,##0\);_(* &quot;-&quot;??_);_(@_)">
                  <c:v>54.080400000000004</c:v>
                </c:pt>
                <c:pt idx="607" formatCode="_(* #,##0_);_(* \(#,##0\);_(* &quot;-&quot;??_);_(@_)">
                  <c:v>54.080400000000004</c:v>
                </c:pt>
                <c:pt idx="608" formatCode="_(* #,##0_);_(* \(#,##0\);_(* &quot;-&quot;??_);_(@_)">
                  <c:v>54.080400000000004</c:v>
                </c:pt>
                <c:pt idx="609" formatCode="_(* #,##0_);_(* \(#,##0\);_(* &quot;-&quot;??_);_(@_)">
                  <c:v>54.080400000000004</c:v>
                </c:pt>
                <c:pt idx="610" formatCode="_(* #,##0_);_(* \(#,##0\);_(* &quot;-&quot;??_);_(@_)">
                  <c:v>54.080400000000004</c:v>
                </c:pt>
                <c:pt idx="611" formatCode="_(* #,##0_);_(* \(#,##0\);_(* &quot;-&quot;??_);_(@_)">
                  <c:v>54.080400000000004</c:v>
                </c:pt>
                <c:pt idx="612" formatCode="_(* #,##0_);_(* \(#,##0\);_(* &quot;-&quot;??_);_(@_)">
                  <c:v>54.080400000000004</c:v>
                </c:pt>
                <c:pt idx="613" formatCode="_(* #,##0_);_(* \(#,##0\);_(* &quot;-&quot;??_);_(@_)">
                  <c:v>54.080400000000004</c:v>
                </c:pt>
                <c:pt idx="614" formatCode="_(* #,##0_);_(* \(#,##0\);_(* &quot;-&quot;??_);_(@_)">
                  <c:v>54.080400000000004</c:v>
                </c:pt>
                <c:pt idx="615" formatCode="_(* #,##0_);_(* \(#,##0\);_(* &quot;-&quot;??_);_(@_)">
                  <c:v>54.080400000000004</c:v>
                </c:pt>
                <c:pt idx="616" formatCode="_(* #,##0_);_(* \(#,##0\);_(* &quot;-&quot;??_);_(@_)">
                  <c:v>54.080400000000004</c:v>
                </c:pt>
                <c:pt idx="617" formatCode="_(* #,##0_);_(* \(#,##0\);_(* &quot;-&quot;??_);_(@_)">
                  <c:v>54.080400000000004</c:v>
                </c:pt>
                <c:pt idx="618" formatCode="_(* #,##0_);_(* \(#,##0\);_(* &quot;-&quot;??_);_(@_)">
                  <c:v>54.080400000000004</c:v>
                </c:pt>
                <c:pt idx="619" formatCode="_(* #,##0_);_(* \(#,##0\);_(* &quot;-&quot;??_);_(@_)">
                  <c:v>54.080400000000004</c:v>
                </c:pt>
                <c:pt idx="620" formatCode="_(* #,##0_);_(* \(#,##0\);_(* &quot;-&quot;??_);_(@_)">
                  <c:v>54.080400000000004</c:v>
                </c:pt>
                <c:pt idx="621" formatCode="_(* #,##0_);_(* \(#,##0\);_(* &quot;-&quot;??_);_(@_)">
                  <c:v>54.080400000000004</c:v>
                </c:pt>
                <c:pt idx="622" formatCode="_(* #,##0_);_(* \(#,##0\);_(* &quot;-&quot;??_);_(@_)">
                  <c:v>54.080400000000004</c:v>
                </c:pt>
                <c:pt idx="623" formatCode="_(* #,##0_);_(* \(#,##0\);_(* &quot;-&quot;??_);_(@_)">
                  <c:v>54.080400000000004</c:v>
                </c:pt>
                <c:pt idx="624" formatCode="_(* #,##0_);_(* \(#,##0\);_(* &quot;-&quot;??_);_(@_)">
                  <c:v>54.080400000000004</c:v>
                </c:pt>
                <c:pt idx="625" formatCode="_(* #,##0_);_(* \(#,##0\);_(* &quot;-&quot;??_);_(@_)">
                  <c:v>54.080400000000004</c:v>
                </c:pt>
                <c:pt idx="626" formatCode="_(* #,##0_);_(* \(#,##0\);_(* &quot;-&quot;??_);_(@_)">
                  <c:v>54.080400000000004</c:v>
                </c:pt>
                <c:pt idx="627" formatCode="_(* #,##0_);_(* \(#,##0\);_(* &quot;-&quot;??_);_(@_)">
                  <c:v>54.080400000000004</c:v>
                </c:pt>
                <c:pt idx="628" formatCode="_(* #,##0_);_(* \(#,##0\);_(* &quot;-&quot;??_);_(@_)">
                  <c:v>54.080400000000004</c:v>
                </c:pt>
                <c:pt idx="629" formatCode="_(* #,##0_);_(* \(#,##0\);_(* &quot;-&quot;??_);_(@_)">
                  <c:v>54.080400000000004</c:v>
                </c:pt>
                <c:pt idx="630" formatCode="_(* #,##0_);_(* \(#,##0\);_(* &quot;-&quot;??_);_(@_)">
                  <c:v>54.080400000000004</c:v>
                </c:pt>
                <c:pt idx="631" formatCode="_(* #,##0_);_(* \(#,##0\);_(* &quot;-&quot;??_);_(@_)">
                  <c:v>54.080400000000004</c:v>
                </c:pt>
                <c:pt idx="632" formatCode="_(* #,##0_);_(* \(#,##0\);_(* &quot;-&quot;??_);_(@_)">
                  <c:v>54.080400000000004</c:v>
                </c:pt>
                <c:pt idx="633" formatCode="_(* #,##0_);_(* \(#,##0\);_(* &quot;-&quot;??_);_(@_)">
                  <c:v>54.080400000000004</c:v>
                </c:pt>
                <c:pt idx="634" formatCode="_(* #,##0_);_(* \(#,##0\);_(* &quot;-&quot;??_);_(@_)">
                  <c:v>54.080400000000004</c:v>
                </c:pt>
                <c:pt idx="635" formatCode="_(* #,##0_);_(* \(#,##0\);_(* &quot;-&quot;??_);_(@_)">
                  <c:v>54.080400000000004</c:v>
                </c:pt>
                <c:pt idx="636" formatCode="_(* #,##0_);_(* \(#,##0\);_(* &quot;-&quot;??_);_(@_)">
                  <c:v>54.080400000000004</c:v>
                </c:pt>
                <c:pt idx="637" formatCode="_(* #,##0_);_(* \(#,##0\);_(* &quot;-&quot;??_);_(@_)">
                  <c:v>54.080400000000004</c:v>
                </c:pt>
                <c:pt idx="638" formatCode="_(* #,##0_);_(* \(#,##0\);_(* &quot;-&quot;??_);_(@_)">
                  <c:v>54.080400000000004</c:v>
                </c:pt>
                <c:pt idx="639" formatCode="_(* #,##0_);_(* \(#,##0\);_(* &quot;-&quot;??_);_(@_)">
                  <c:v>54.080400000000004</c:v>
                </c:pt>
                <c:pt idx="640" formatCode="_(* #,##0_);_(* \(#,##0\);_(* &quot;-&quot;??_);_(@_)">
                  <c:v>54.080400000000004</c:v>
                </c:pt>
                <c:pt idx="641" formatCode="_(* #,##0_);_(* \(#,##0\);_(* &quot;-&quot;??_);_(@_)">
                  <c:v>54.080400000000004</c:v>
                </c:pt>
                <c:pt idx="642" formatCode="_(* #,##0_);_(* \(#,##0\);_(* &quot;-&quot;??_);_(@_)">
                  <c:v>54.080400000000004</c:v>
                </c:pt>
                <c:pt idx="643" formatCode="_(* #,##0_);_(* \(#,##0\);_(* &quot;-&quot;??_);_(@_)">
                  <c:v>54.080400000000004</c:v>
                </c:pt>
                <c:pt idx="644" formatCode="_(* #,##0_);_(* \(#,##0\);_(* &quot;-&quot;??_);_(@_)">
                  <c:v>54.080400000000004</c:v>
                </c:pt>
                <c:pt idx="645" formatCode="_(* #,##0_);_(* \(#,##0\);_(* &quot;-&quot;??_);_(@_)">
                  <c:v>54.080400000000004</c:v>
                </c:pt>
                <c:pt idx="646" formatCode="_(* #,##0_);_(* \(#,##0\);_(* &quot;-&quot;??_);_(@_)">
                  <c:v>54.080400000000004</c:v>
                </c:pt>
                <c:pt idx="647" formatCode="_(* #,##0_);_(* \(#,##0\);_(* &quot;-&quot;??_);_(@_)">
                  <c:v>54.080400000000004</c:v>
                </c:pt>
                <c:pt idx="648" formatCode="_(* #,##0_);_(* \(#,##0\);_(* &quot;-&quot;??_);_(@_)">
                  <c:v>54.080400000000004</c:v>
                </c:pt>
                <c:pt idx="649" formatCode="_(* #,##0_);_(* \(#,##0\);_(* &quot;-&quot;??_);_(@_)">
                  <c:v>54.080400000000004</c:v>
                </c:pt>
                <c:pt idx="650" formatCode="_(* #,##0_);_(* \(#,##0\);_(* &quot;-&quot;??_);_(@_)">
                  <c:v>54.080400000000004</c:v>
                </c:pt>
                <c:pt idx="651" formatCode="_(* #,##0_);_(* \(#,##0\);_(* &quot;-&quot;??_);_(@_)">
                  <c:v>54.080400000000004</c:v>
                </c:pt>
                <c:pt idx="652" formatCode="_(* #,##0_);_(* \(#,##0\);_(* &quot;-&quot;??_);_(@_)">
                  <c:v>54.080400000000004</c:v>
                </c:pt>
                <c:pt idx="653" formatCode="_(* #,##0_);_(* \(#,##0\);_(* &quot;-&quot;??_);_(@_)">
                  <c:v>54.080400000000004</c:v>
                </c:pt>
                <c:pt idx="654" formatCode="_(* #,##0_);_(* \(#,##0\);_(* &quot;-&quot;??_);_(@_)">
                  <c:v>54.080400000000004</c:v>
                </c:pt>
                <c:pt idx="655" formatCode="_(* #,##0_);_(* \(#,##0\);_(* &quot;-&quot;??_);_(@_)">
                  <c:v>54.080400000000004</c:v>
                </c:pt>
                <c:pt idx="656" formatCode="_(* #,##0_);_(* \(#,##0\);_(* &quot;-&quot;??_);_(@_)">
                  <c:v>54.080400000000004</c:v>
                </c:pt>
                <c:pt idx="657" formatCode="_(* #,##0_);_(* \(#,##0\);_(* &quot;-&quot;??_);_(@_)">
                  <c:v>54.080400000000004</c:v>
                </c:pt>
                <c:pt idx="658" formatCode="_(* #,##0_);_(* \(#,##0\);_(* &quot;-&quot;??_);_(@_)">
                  <c:v>54.080400000000004</c:v>
                </c:pt>
                <c:pt idx="659" formatCode="_(* #,##0_);_(* \(#,##0\);_(* &quot;-&quot;??_);_(@_)">
                  <c:v>54.080400000000004</c:v>
                </c:pt>
                <c:pt idx="660" formatCode="_(* #,##0_);_(* \(#,##0\);_(* &quot;-&quot;??_);_(@_)">
                  <c:v>54.080400000000004</c:v>
                </c:pt>
                <c:pt idx="661" formatCode="_(* #,##0_);_(* \(#,##0\);_(* &quot;-&quot;??_);_(@_)">
                  <c:v>54.080400000000004</c:v>
                </c:pt>
                <c:pt idx="662" formatCode="_(* #,##0_);_(* \(#,##0\);_(* &quot;-&quot;??_);_(@_)">
                  <c:v>54.080400000000004</c:v>
                </c:pt>
                <c:pt idx="663" formatCode="_(* #,##0_);_(* \(#,##0\);_(* &quot;-&quot;??_);_(@_)">
                  <c:v>54.080400000000004</c:v>
                </c:pt>
                <c:pt idx="664" formatCode="_(* #,##0_);_(* \(#,##0\);_(* &quot;-&quot;??_);_(@_)">
                  <c:v>54.080400000000004</c:v>
                </c:pt>
                <c:pt idx="665" formatCode="_(* #,##0_);_(* \(#,##0\);_(* &quot;-&quot;??_);_(@_)">
                  <c:v>54.080400000000004</c:v>
                </c:pt>
                <c:pt idx="666" formatCode="_(* #,##0_);_(* \(#,##0\);_(* &quot;-&quot;??_);_(@_)">
                  <c:v>54.080400000000004</c:v>
                </c:pt>
                <c:pt idx="667" formatCode="_(* #,##0_);_(* \(#,##0\);_(* &quot;-&quot;??_);_(@_)">
                  <c:v>54.080400000000004</c:v>
                </c:pt>
                <c:pt idx="668" formatCode="_(* #,##0_);_(* \(#,##0\);_(* &quot;-&quot;??_);_(@_)">
                  <c:v>54.080400000000004</c:v>
                </c:pt>
                <c:pt idx="669" formatCode="_(* #,##0_);_(* \(#,##0\);_(* &quot;-&quot;??_);_(@_)">
                  <c:v>54.080400000000004</c:v>
                </c:pt>
                <c:pt idx="670" formatCode="_(* #,##0_);_(* \(#,##0\);_(* &quot;-&quot;??_);_(@_)">
                  <c:v>54.080400000000004</c:v>
                </c:pt>
                <c:pt idx="671" formatCode="_(* #,##0_);_(* \(#,##0\);_(* &quot;-&quot;??_);_(@_)">
                  <c:v>54.080400000000004</c:v>
                </c:pt>
                <c:pt idx="672" formatCode="_(* #,##0_);_(* \(#,##0\);_(* &quot;-&quot;??_);_(@_)">
                  <c:v>54.080400000000004</c:v>
                </c:pt>
                <c:pt idx="673" formatCode="_(* #,##0_);_(* \(#,##0\);_(* &quot;-&quot;??_);_(@_)">
                  <c:v>54.080400000000004</c:v>
                </c:pt>
                <c:pt idx="674" formatCode="_(* #,##0_);_(* \(#,##0\);_(* &quot;-&quot;??_);_(@_)">
                  <c:v>54.080400000000004</c:v>
                </c:pt>
                <c:pt idx="675" formatCode="_(* #,##0_);_(* \(#,##0\);_(* &quot;-&quot;??_);_(@_)">
                  <c:v>54.080400000000004</c:v>
                </c:pt>
                <c:pt idx="676" formatCode="_(* #,##0_);_(* \(#,##0\);_(* &quot;-&quot;??_);_(@_)">
                  <c:v>54.080400000000004</c:v>
                </c:pt>
                <c:pt idx="677" formatCode="_(* #,##0_);_(* \(#,##0\);_(* &quot;-&quot;??_);_(@_)">
                  <c:v>54.080400000000004</c:v>
                </c:pt>
                <c:pt idx="678" formatCode="_(* #,##0_);_(* \(#,##0\);_(* &quot;-&quot;??_);_(@_)">
                  <c:v>54.080400000000004</c:v>
                </c:pt>
                <c:pt idx="679" formatCode="_(* #,##0_);_(* \(#,##0\);_(* &quot;-&quot;??_);_(@_)">
                  <c:v>54.080400000000004</c:v>
                </c:pt>
                <c:pt idx="680" formatCode="_(* #,##0_);_(* \(#,##0\);_(* &quot;-&quot;??_);_(@_)">
                  <c:v>54.080400000000004</c:v>
                </c:pt>
                <c:pt idx="681" formatCode="_(* #,##0_);_(* \(#,##0\);_(* &quot;-&quot;??_);_(@_)">
                  <c:v>54.080400000000004</c:v>
                </c:pt>
                <c:pt idx="682" formatCode="_(* #,##0_);_(* \(#,##0\);_(* &quot;-&quot;??_);_(@_)">
                  <c:v>54.080400000000004</c:v>
                </c:pt>
                <c:pt idx="683" formatCode="_(* #,##0_);_(* \(#,##0\);_(* &quot;-&quot;??_);_(@_)">
                  <c:v>54.080400000000004</c:v>
                </c:pt>
                <c:pt idx="684" formatCode="_(* #,##0_);_(* \(#,##0\);_(* &quot;-&quot;??_);_(@_)">
                  <c:v>54.080400000000004</c:v>
                </c:pt>
                <c:pt idx="685" formatCode="_(* #,##0_);_(* \(#,##0\);_(* &quot;-&quot;??_);_(@_)">
                  <c:v>54.080400000000004</c:v>
                </c:pt>
                <c:pt idx="686" formatCode="_(* #,##0_);_(* \(#,##0\);_(* &quot;-&quot;??_);_(@_)">
                  <c:v>54.080400000000004</c:v>
                </c:pt>
                <c:pt idx="687" formatCode="_(* #,##0_);_(* \(#,##0\);_(* &quot;-&quot;??_);_(@_)">
                  <c:v>54.080400000000004</c:v>
                </c:pt>
                <c:pt idx="688" formatCode="_(* #,##0_);_(* \(#,##0\);_(* &quot;-&quot;??_);_(@_)">
                  <c:v>54.080400000000004</c:v>
                </c:pt>
                <c:pt idx="689" formatCode="_(* #,##0_);_(* \(#,##0\);_(* &quot;-&quot;??_);_(@_)">
                  <c:v>54.080400000000004</c:v>
                </c:pt>
                <c:pt idx="690" formatCode="_(* #,##0_);_(* \(#,##0\);_(* &quot;-&quot;??_);_(@_)">
                  <c:v>54.080400000000004</c:v>
                </c:pt>
                <c:pt idx="691" formatCode="_(* #,##0_);_(* \(#,##0\);_(* &quot;-&quot;??_);_(@_)">
                  <c:v>54.080400000000004</c:v>
                </c:pt>
                <c:pt idx="692" formatCode="_(* #,##0_);_(* \(#,##0\);_(* &quot;-&quot;??_);_(@_)">
                  <c:v>54.080400000000004</c:v>
                </c:pt>
                <c:pt idx="693" formatCode="_(* #,##0_);_(* \(#,##0\);_(* &quot;-&quot;??_);_(@_)">
                  <c:v>54.080400000000004</c:v>
                </c:pt>
                <c:pt idx="694" formatCode="_(* #,##0_);_(* \(#,##0\);_(* &quot;-&quot;??_);_(@_)">
                  <c:v>54.080400000000004</c:v>
                </c:pt>
                <c:pt idx="695" formatCode="_(* #,##0_);_(* \(#,##0\);_(* &quot;-&quot;??_);_(@_)">
                  <c:v>54.080400000000004</c:v>
                </c:pt>
                <c:pt idx="696" formatCode="_(* #,##0_);_(* \(#,##0\);_(* &quot;-&quot;??_);_(@_)">
                  <c:v>54.080400000000004</c:v>
                </c:pt>
                <c:pt idx="697" formatCode="_(* #,##0_);_(* \(#,##0\);_(* &quot;-&quot;??_);_(@_)">
                  <c:v>54.080400000000004</c:v>
                </c:pt>
                <c:pt idx="698" formatCode="_(* #,##0_);_(* \(#,##0\);_(* &quot;-&quot;??_);_(@_)">
                  <c:v>54.080400000000004</c:v>
                </c:pt>
                <c:pt idx="699" formatCode="_(* #,##0_);_(* \(#,##0\);_(* &quot;-&quot;??_);_(@_)">
                  <c:v>54.080400000000004</c:v>
                </c:pt>
                <c:pt idx="700" formatCode="_(* #,##0_);_(* \(#,##0\);_(* &quot;-&quot;??_);_(@_)">
                  <c:v>54.080400000000004</c:v>
                </c:pt>
                <c:pt idx="701" formatCode="_(* #,##0_);_(* \(#,##0\);_(* &quot;-&quot;??_);_(@_)">
                  <c:v>54.080400000000004</c:v>
                </c:pt>
                <c:pt idx="702" formatCode="_(* #,##0_);_(* \(#,##0\);_(* &quot;-&quot;??_);_(@_)">
                  <c:v>54.080400000000004</c:v>
                </c:pt>
                <c:pt idx="703" formatCode="_(* #,##0_);_(* \(#,##0\);_(* &quot;-&quot;??_);_(@_)">
                  <c:v>54.080400000000004</c:v>
                </c:pt>
                <c:pt idx="704" formatCode="_(* #,##0_);_(* \(#,##0\);_(* &quot;-&quot;??_);_(@_)">
                  <c:v>54.080400000000004</c:v>
                </c:pt>
                <c:pt idx="705" formatCode="_(* #,##0_);_(* \(#,##0\);_(* &quot;-&quot;??_);_(@_)">
                  <c:v>54.080400000000004</c:v>
                </c:pt>
                <c:pt idx="706" formatCode="_(* #,##0_);_(* \(#,##0\);_(* &quot;-&quot;??_);_(@_)">
                  <c:v>54.080400000000004</c:v>
                </c:pt>
                <c:pt idx="707" formatCode="_(* #,##0_);_(* \(#,##0\);_(* &quot;-&quot;??_);_(@_)">
                  <c:v>54.080400000000004</c:v>
                </c:pt>
                <c:pt idx="708" formatCode="_(* #,##0_);_(* \(#,##0\);_(* &quot;-&quot;??_);_(@_)">
                  <c:v>54.080400000000004</c:v>
                </c:pt>
                <c:pt idx="709" formatCode="_(* #,##0_);_(* \(#,##0\);_(* &quot;-&quot;??_);_(@_)">
                  <c:v>54.080400000000004</c:v>
                </c:pt>
                <c:pt idx="710" formatCode="_(* #,##0_);_(* \(#,##0\);_(* &quot;-&quot;??_);_(@_)">
                  <c:v>54.080400000000004</c:v>
                </c:pt>
                <c:pt idx="711" formatCode="_(* #,##0_);_(* \(#,##0\);_(* &quot;-&quot;??_);_(@_)">
                  <c:v>54.080400000000004</c:v>
                </c:pt>
                <c:pt idx="712" formatCode="_(* #,##0_);_(* \(#,##0\);_(* &quot;-&quot;??_);_(@_)">
                  <c:v>54.080400000000004</c:v>
                </c:pt>
                <c:pt idx="713" formatCode="_(* #,##0_);_(* \(#,##0\);_(* &quot;-&quot;??_);_(@_)">
                  <c:v>54.080400000000004</c:v>
                </c:pt>
                <c:pt idx="714" formatCode="_(* #,##0_);_(* \(#,##0\);_(* &quot;-&quot;??_);_(@_)">
                  <c:v>54.080400000000004</c:v>
                </c:pt>
                <c:pt idx="715" formatCode="_(* #,##0_);_(* \(#,##0\);_(* &quot;-&quot;??_);_(@_)">
                  <c:v>54.080400000000004</c:v>
                </c:pt>
                <c:pt idx="716" formatCode="_(* #,##0_);_(* \(#,##0\);_(* &quot;-&quot;??_);_(@_)">
                  <c:v>54.080400000000004</c:v>
                </c:pt>
                <c:pt idx="717" formatCode="_(* #,##0_);_(* \(#,##0\);_(* &quot;-&quot;??_);_(@_)">
                  <c:v>54.080400000000004</c:v>
                </c:pt>
                <c:pt idx="718" formatCode="_(* #,##0_);_(* \(#,##0\);_(* &quot;-&quot;??_);_(@_)">
                  <c:v>54.080400000000004</c:v>
                </c:pt>
                <c:pt idx="719" formatCode="_(* #,##0_);_(* \(#,##0\);_(* &quot;-&quot;??_);_(@_)">
                  <c:v>54.080400000000004</c:v>
                </c:pt>
                <c:pt idx="720" formatCode="_(* #,##0_);_(* \(#,##0\);_(* &quot;-&quot;??_);_(@_)">
                  <c:v>54.080400000000004</c:v>
                </c:pt>
                <c:pt idx="721" formatCode="_(* #,##0_);_(* \(#,##0\);_(* &quot;-&quot;??_);_(@_)">
                  <c:v>54.080400000000004</c:v>
                </c:pt>
                <c:pt idx="722" formatCode="_(* #,##0_);_(* \(#,##0\);_(* &quot;-&quot;??_);_(@_)">
                  <c:v>54.080400000000004</c:v>
                </c:pt>
                <c:pt idx="723" formatCode="_(* #,##0_);_(* \(#,##0\);_(* &quot;-&quot;??_);_(@_)">
                  <c:v>54.080400000000004</c:v>
                </c:pt>
                <c:pt idx="724" formatCode="_(* #,##0_);_(* \(#,##0\);_(* &quot;-&quot;??_);_(@_)">
                  <c:v>54.080400000000004</c:v>
                </c:pt>
                <c:pt idx="725" formatCode="_(* #,##0_);_(* \(#,##0\);_(* &quot;-&quot;??_);_(@_)">
                  <c:v>54.080400000000004</c:v>
                </c:pt>
                <c:pt idx="726" formatCode="_(* #,##0_);_(* \(#,##0\);_(* &quot;-&quot;??_);_(@_)">
                  <c:v>54.080400000000004</c:v>
                </c:pt>
                <c:pt idx="727" formatCode="_(* #,##0_);_(* \(#,##0\);_(* &quot;-&quot;??_);_(@_)">
                  <c:v>54.080400000000004</c:v>
                </c:pt>
                <c:pt idx="728" formatCode="_(* #,##0_);_(* \(#,##0\);_(* &quot;-&quot;??_);_(@_)">
                  <c:v>54.080400000000004</c:v>
                </c:pt>
                <c:pt idx="729" formatCode="_(* #,##0_);_(* \(#,##0\);_(* &quot;-&quot;??_);_(@_)">
                  <c:v>54.080400000000004</c:v>
                </c:pt>
                <c:pt idx="730" formatCode="_(* #,##0_);_(* \(#,##0\);_(* &quot;-&quot;??_);_(@_)">
                  <c:v>54.080400000000004</c:v>
                </c:pt>
                <c:pt idx="731" formatCode="_(* #,##0_);_(* \(#,##0\);_(* &quot;-&quot;??_);_(@_)">
                  <c:v>54.080400000000004</c:v>
                </c:pt>
              </c:numCache>
            </c:numRef>
          </c:val>
          <c:smooth val="0"/>
          <c:extLst>
            <c:ext xmlns:c16="http://schemas.microsoft.com/office/drawing/2014/chart" uri="{C3380CC4-5D6E-409C-BE32-E72D297353CC}">
              <c16:uniqueId val="{00000007-D1FF-4015-BE3B-39BB1F163F8F}"/>
            </c:ext>
          </c:extLst>
        </c:ser>
        <c:dLbls>
          <c:showLegendKey val="0"/>
          <c:showVal val="0"/>
          <c:showCatName val="0"/>
          <c:showSerName val="0"/>
          <c:showPercent val="0"/>
          <c:showBubbleSize val="0"/>
        </c:dLbls>
        <c:marker val="1"/>
        <c:smooth val="0"/>
        <c:axId val="657049456"/>
        <c:axId val="657047816"/>
      </c:lineChart>
      <c:dateAx>
        <c:axId val="626606568"/>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4718000"/>
        <c:crosses val="autoZero"/>
        <c:auto val="1"/>
        <c:lblOffset val="100"/>
        <c:baseTimeUnit val="days"/>
        <c:majorUnit val="1"/>
        <c:majorTimeUnit val="years"/>
        <c:minorUnit val="1"/>
        <c:minorTimeUnit val="months"/>
      </c:dateAx>
      <c:valAx>
        <c:axId val="6247180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a:solidFill>
                      <a:sysClr val="windowText" lastClr="000000"/>
                    </a:solidFill>
                  </a:rPr>
                  <a:t>Worse           </a:t>
                </a:r>
                <a:r>
                  <a:rPr lang="en-US" sz="1200" baseline="0">
                    <a:solidFill>
                      <a:sysClr val="windowText" lastClr="000000"/>
                    </a:solidFill>
                  </a:rPr>
                  <a:t>   </a:t>
                </a:r>
                <a:r>
                  <a:rPr lang="en-US" sz="1200">
                    <a:solidFill>
                      <a:sysClr val="windowText" lastClr="000000"/>
                    </a:solidFill>
                  </a:rPr>
                  <a:t>      </a:t>
                </a:r>
                <a:r>
                  <a:rPr lang="en-US" sz="1200" b="1">
                    <a:solidFill>
                      <a:sysClr val="windowText" lastClr="000000"/>
                    </a:solidFill>
                  </a:rPr>
                  <a:t>Emotional Level              </a:t>
                </a:r>
                <a:r>
                  <a:rPr lang="en-US" sz="1200">
                    <a:solidFill>
                      <a:sysClr val="windowText" lastClr="000000"/>
                    </a:solidFill>
                  </a:rPr>
                  <a:t>Better</a:t>
                </a:r>
              </a:p>
            </c:rich>
          </c:tx>
          <c:layout>
            <c:manualLayout>
              <c:xMode val="edge"/>
              <c:yMode val="edge"/>
              <c:x val="1.1606664838536975E-2"/>
              <c:y val="0.1862763876701655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6606568"/>
        <c:crosses val="autoZero"/>
        <c:crossBetween val="midCat"/>
      </c:valAx>
      <c:valAx>
        <c:axId val="657047816"/>
        <c:scaling>
          <c:orientation val="minMax"/>
          <c:max val="120"/>
          <c:min val="0"/>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sz="1200">
                  <a:solidFill>
                    <a:sysClr val="windowText" lastClr="000000"/>
                  </a:solidFill>
                </a:endParaRPr>
              </a:p>
              <a:p>
                <a:pPr>
                  <a:defRPr sz="1200">
                    <a:solidFill>
                      <a:sysClr val="windowText" lastClr="000000"/>
                    </a:solidFill>
                  </a:defRPr>
                </a:pPr>
                <a:r>
                  <a:rPr lang="en-US" sz="1200">
                    <a:solidFill>
                      <a:sysClr val="windowText" lastClr="000000"/>
                    </a:solidFill>
                  </a:rPr>
                  <a:t>   Lower      </a:t>
                </a:r>
                <a:r>
                  <a:rPr lang="en-US" sz="1200" b="1">
                    <a:solidFill>
                      <a:sysClr val="windowText" lastClr="000000"/>
                    </a:solidFill>
                  </a:rPr>
                  <a:t>Deaths and Unemployment Levels     </a:t>
                </a:r>
                <a:r>
                  <a:rPr lang="en-US" sz="1200">
                    <a:solidFill>
                      <a:sysClr val="windowText" lastClr="000000"/>
                    </a:solidFill>
                  </a:rPr>
                  <a:t>Higher</a:t>
                </a:r>
              </a:p>
            </c:rich>
          </c:tx>
          <c:layout>
            <c:manualLayout>
              <c:xMode val="edge"/>
              <c:yMode val="edge"/>
              <c:x val="0.95898113613815317"/>
              <c:y val="0.1593519376254438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_);_(* \(#,##0\);_(* &quot;-&quot;??_);_(@_)"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7049456"/>
        <c:crosses val="max"/>
        <c:crossBetween val="between"/>
      </c:valAx>
      <c:dateAx>
        <c:axId val="657049456"/>
        <c:scaling>
          <c:orientation val="minMax"/>
        </c:scaling>
        <c:delete val="1"/>
        <c:axPos val="b"/>
        <c:numFmt formatCode="m/d/yyyy" sourceLinked="1"/>
        <c:majorTickMark val="out"/>
        <c:minorTickMark val="none"/>
        <c:tickLblPos val="nextTo"/>
        <c:crossAx val="657047816"/>
        <c:crosses val="autoZero"/>
        <c:auto val="1"/>
        <c:lblOffset val="100"/>
        <c:baseTimeUnit val="days"/>
      </c:dateAx>
      <c:spPr>
        <a:noFill/>
        <a:ln>
          <a:noFill/>
        </a:ln>
        <a:effectLst/>
      </c:spPr>
    </c:plotArea>
    <c:plotVisOnly val="1"/>
    <c:dispBlanksAs val="span"/>
    <c:showDLblsOverMax val="0"/>
    <c:extLst/>
  </c:chart>
  <c:spPr>
    <a:solidFill>
      <a:schemeClr val="bg1"/>
    </a:solidFill>
    <a:ln w="19050" cap="flat" cmpd="sng" algn="ctr">
      <a:solidFill>
        <a:schemeClr val="tx1"/>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0.04575</cdr:x>
      <cdr:y>0.0098</cdr:y>
    </cdr:from>
    <cdr:to>
      <cdr:x>0.99634</cdr:x>
      <cdr:y>0.07682</cdr:y>
    </cdr:to>
    <cdr:sp macro="" textlink="">
      <cdr:nvSpPr>
        <cdr:cNvPr id="2" name="TextBox 1">
          <a:extLst xmlns:a="http://schemas.openxmlformats.org/drawingml/2006/main">
            <a:ext uri="{FF2B5EF4-FFF2-40B4-BE49-F238E27FC236}">
              <a16:creationId xmlns:a16="http://schemas.microsoft.com/office/drawing/2014/main" id="{8EB531AC-9E2A-41C8-9107-5BC870875834}"/>
            </a:ext>
          </a:extLst>
        </cdr:cNvPr>
        <cdr:cNvSpPr txBox="1"/>
      </cdr:nvSpPr>
      <cdr:spPr>
        <a:xfrm xmlns:a="http://schemas.openxmlformats.org/drawingml/2006/main">
          <a:off x="458221" y="48768"/>
          <a:ext cx="9520878" cy="3335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1" baseline="0">
              <a:solidFill>
                <a:schemeClr val="bg2">
                  <a:lumMod val="50000"/>
                </a:schemeClr>
              </a:solidFill>
              <a:latin typeface="Arial" panose="020B0604020202020204" pitchFamily="34" charset="0"/>
              <a:cs typeface="Arial" panose="020B0604020202020204" pitchFamily="34" charset="0"/>
            </a:rPr>
            <a:t>Pre-Disaster   	         Honeymoon                                                                          Recovery</a:t>
          </a:r>
        </a:p>
        <a:p xmlns:a="http://schemas.openxmlformats.org/drawingml/2006/main">
          <a:pPr algn="l"/>
          <a:r>
            <a:rPr lang="en-US" sz="1400" b="1" baseline="0">
              <a:solidFill>
                <a:schemeClr val="bg2">
                  <a:lumMod val="50000"/>
                </a:schemeClr>
              </a:solidFill>
              <a:latin typeface="Arial" panose="020B0604020202020204" pitchFamily="34" charset="0"/>
              <a:cs typeface="Arial" panose="020B0604020202020204" pitchFamily="34" charset="0"/>
            </a:rPr>
            <a:t>  </a:t>
          </a:r>
          <a:endParaRPr lang="en-US" sz="1400" b="1">
            <a:solidFill>
              <a:schemeClr val="bg2">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0.00396</cdr:x>
      <cdr:y>0.03658</cdr:y>
    </cdr:from>
    <cdr:to>
      <cdr:x>0.99543</cdr:x>
      <cdr:y>0.1036</cdr:y>
    </cdr:to>
    <cdr:sp macro="" textlink="">
      <cdr:nvSpPr>
        <cdr:cNvPr id="3" name="TextBox 1">
          <a:extLst xmlns:a="http://schemas.openxmlformats.org/drawingml/2006/main">
            <a:ext uri="{FF2B5EF4-FFF2-40B4-BE49-F238E27FC236}">
              <a16:creationId xmlns:a16="http://schemas.microsoft.com/office/drawing/2014/main" id="{7E0B6DFA-C8E1-4D08-9CBB-584153EBCCBB}"/>
            </a:ext>
          </a:extLst>
        </cdr:cNvPr>
        <cdr:cNvSpPr txBox="1"/>
      </cdr:nvSpPr>
      <cdr:spPr>
        <a:xfrm xmlns:a="http://schemas.openxmlformats.org/drawingml/2006/main">
          <a:off x="41275" y="179784"/>
          <a:ext cx="10321926" cy="3293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400" b="1" baseline="0">
              <a:solidFill>
                <a:schemeClr val="bg2">
                  <a:lumMod val="50000"/>
                </a:schemeClr>
              </a:solidFill>
              <a:latin typeface="Arial" panose="020B0604020202020204" pitchFamily="34" charset="0"/>
              <a:cs typeface="Arial" panose="020B0604020202020204" pitchFamily="34" charset="0"/>
            </a:rPr>
            <a:t>                                    Impact                                              Disillusionment</a:t>
          </a:r>
        </a:p>
        <a:p xmlns:a="http://schemas.openxmlformats.org/drawingml/2006/main">
          <a:pPr algn="l"/>
          <a:endParaRPr lang="en-US" sz="1400" b="1" baseline="0">
            <a:solidFill>
              <a:schemeClr val="bg2">
                <a:lumMod val="50000"/>
              </a:schemeClr>
            </a:solidFill>
            <a:latin typeface="Arial" panose="020B0604020202020204" pitchFamily="34" charset="0"/>
            <a:cs typeface="Arial" panose="020B0604020202020204" pitchFamily="34" charset="0"/>
          </a:endParaRPr>
        </a:p>
        <a:p xmlns:a="http://schemas.openxmlformats.org/drawingml/2006/main">
          <a:pPr algn="l"/>
          <a:r>
            <a:rPr lang="en-US" sz="1400" b="1" baseline="0">
              <a:solidFill>
                <a:schemeClr val="bg2">
                  <a:lumMod val="50000"/>
                </a:schemeClr>
              </a:solidFill>
              <a:latin typeface="Arial" panose="020B0604020202020204" pitchFamily="34" charset="0"/>
              <a:cs typeface="Arial" panose="020B0604020202020204" pitchFamily="34" charset="0"/>
            </a:rPr>
            <a:t>  </a:t>
          </a:r>
          <a:endParaRPr lang="en-US" sz="1400" b="1">
            <a:solidFill>
              <a:schemeClr val="bg2">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0.06892</cdr:x>
      <cdr:y>0.4258</cdr:y>
    </cdr:from>
    <cdr:to>
      <cdr:x>0.14364</cdr:x>
      <cdr:y>0.47801</cdr:y>
    </cdr:to>
    <cdr:sp macro="" textlink="">
      <cdr:nvSpPr>
        <cdr:cNvPr id="4" name="TextBox 1">
          <a:extLst xmlns:a="http://schemas.openxmlformats.org/drawingml/2006/main">
            <a:ext uri="{FF2B5EF4-FFF2-40B4-BE49-F238E27FC236}">
              <a16:creationId xmlns:a16="http://schemas.microsoft.com/office/drawing/2014/main" id="{2E020B23-2E46-44D6-A05A-DE5DDA29F7BB}"/>
            </a:ext>
          </a:extLst>
        </cdr:cNvPr>
        <cdr:cNvSpPr txBox="1"/>
      </cdr:nvSpPr>
      <cdr:spPr>
        <a:xfrm xmlns:a="http://schemas.openxmlformats.org/drawingml/2006/main">
          <a:off x="717550" y="2092769"/>
          <a:ext cx="777875" cy="256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2">
                  <a:lumMod val="50000"/>
                </a:schemeClr>
              </a:solidFill>
              <a:latin typeface="Arial" panose="020B0604020202020204" pitchFamily="34" charset="0"/>
              <a:cs typeface="Arial" panose="020B0604020202020204" pitchFamily="34" charset="0"/>
            </a:rPr>
            <a:t>Warnings</a:t>
          </a:r>
        </a:p>
      </cdr:txBody>
    </cdr:sp>
  </cdr:relSizeAnchor>
  <cdr:relSizeAnchor xmlns:cdr="http://schemas.openxmlformats.org/drawingml/2006/chartDrawing">
    <cdr:from>
      <cdr:x>0.21531</cdr:x>
      <cdr:y>0.37969</cdr:y>
    </cdr:from>
    <cdr:to>
      <cdr:x>0.28454</cdr:x>
      <cdr:y>0.45423</cdr:y>
    </cdr:to>
    <cdr:sp macro="" textlink="">
      <cdr:nvSpPr>
        <cdr:cNvPr id="5" name="TextBox 1">
          <a:extLst xmlns:a="http://schemas.openxmlformats.org/drawingml/2006/main">
            <a:ext uri="{FF2B5EF4-FFF2-40B4-BE49-F238E27FC236}">
              <a16:creationId xmlns:a16="http://schemas.microsoft.com/office/drawing/2014/main" id="{714C45C4-9BE2-4ECC-9949-7B2A9C16D449}"/>
            </a:ext>
          </a:extLst>
        </cdr:cNvPr>
        <cdr:cNvSpPr txBox="1"/>
      </cdr:nvSpPr>
      <cdr:spPr>
        <a:xfrm xmlns:a="http://schemas.openxmlformats.org/drawingml/2006/main">
          <a:off x="2241550" y="1866130"/>
          <a:ext cx="720725" cy="366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chemeClr val="bg2">
                  <a:lumMod val="50000"/>
                </a:schemeClr>
              </a:solidFill>
              <a:latin typeface="Arial" panose="020B0604020202020204" pitchFamily="34" charset="0"/>
              <a:cs typeface="Arial" panose="020B0604020202020204" pitchFamily="34" charset="0"/>
            </a:rPr>
            <a:t>Stimulus Bill</a:t>
          </a:r>
        </a:p>
      </cdr:txBody>
    </cdr:sp>
  </cdr:relSizeAnchor>
  <cdr:relSizeAnchor xmlns:cdr="http://schemas.openxmlformats.org/drawingml/2006/chartDrawing">
    <cdr:from>
      <cdr:x>0.23727</cdr:x>
      <cdr:y>0.1348</cdr:y>
    </cdr:from>
    <cdr:to>
      <cdr:x>0.39982</cdr:x>
      <cdr:y>0.18199</cdr:y>
    </cdr:to>
    <cdr:sp macro="" textlink="">
      <cdr:nvSpPr>
        <cdr:cNvPr id="6" name="TextBox 1">
          <a:extLst xmlns:a="http://schemas.openxmlformats.org/drawingml/2006/main">
            <a:ext uri="{FF2B5EF4-FFF2-40B4-BE49-F238E27FC236}">
              <a16:creationId xmlns:a16="http://schemas.microsoft.com/office/drawing/2014/main" id="{53FAADD7-8E87-4CF7-A3F8-AA31012C1CCE}"/>
            </a:ext>
          </a:extLst>
        </cdr:cNvPr>
        <cdr:cNvSpPr txBox="1"/>
      </cdr:nvSpPr>
      <cdr:spPr>
        <a:xfrm xmlns:a="http://schemas.openxmlformats.org/drawingml/2006/main">
          <a:off x="2470150" y="698500"/>
          <a:ext cx="1692276" cy="244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aseline="0">
              <a:solidFill>
                <a:schemeClr val="bg2">
                  <a:lumMod val="50000"/>
                </a:schemeClr>
              </a:solidFill>
              <a:latin typeface="Arial" panose="020B0604020202020204" pitchFamily="34" charset="0"/>
              <a:cs typeface="Arial" panose="020B0604020202020204" pitchFamily="34" charset="0"/>
            </a:rPr>
            <a:t>Pass new cases apex</a:t>
          </a:r>
          <a:endParaRPr lang="en-US" sz="1100">
            <a:solidFill>
              <a:schemeClr val="bg2">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0.48521</cdr:x>
      <cdr:y>0.74615</cdr:y>
    </cdr:from>
    <cdr:to>
      <cdr:x>0.54132</cdr:x>
      <cdr:y>0.83786</cdr:y>
    </cdr:to>
    <cdr:sp macro="" textlink="">
      <cdr:nvSpPr>
        <cdr:cNvPr id="7" name="TextBox 1">
          <a:extLst xmlns:a="http://schemas.openxmlformats.org/drawingml/2006/main">
            <a:ext uri="{FF2B5EF4-FFF2-40B4-BE49-F238E27FC236}">
              <a16:creationId xmlns:a16="http://schemas.microsoft.com/office/drawing/2014/main" id="{DB48E602-3016-4342-B6E0-C23493020F8D}"/>
            </a:ext>
          </a:extLst>
        </cdr:cNvPr>
        <cdr:cNvSpPr txBox="1"/>
      </cdr:nvSpPr>
      <cdr:spPr>
        <a:xfrm xmlns:a="http://schemas.openxmlformats.org/drawingml/2006/main">
          <a:off x="5051425" y="3667265"/>
          <a:ext cx="584200" cy="4507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bg2">
                  <a:lumMod val="50000"/>
                </a:schemeClr>
              </a:solidFill>
              <a:latin typeface="Arial" panose="020B0604020202020204" pitchFamily="34" charset="0"/>
              <a:cs typeface="Arial" panose="020B0604020202020204" pitchFamily="34" charset="0"/>
            </a:rPr>
            <a:t>Flare ups</a:t>
          </a:r>
        </a:p>
      </cdr:txBody>
    </cdr:sp>
  </cdr:relSizeAnchor>
  <cdr:relSizeAnchor xmlns:cdr="http://schemas.openxmlformats.org/drawingml/2006/chartDrawing">
    <cdr:from>
      <cdr:x>0.67978</cdr:x>
      <cdr:y>0.39398</cdr:y>
    </cdr:from>
    <cdr:to>
      <cdr:x>0.75297</cdr:x>
      <cdr:y>0.48143</cdr:y>
    </cdr:to>
    <cdr:sp macro="" textlink="">
      <cdr:nvSpPr>
        <cdr:cNvPr id="8" name="TextBox 1">
          <a:extLst xmlns:a="http://schemas.openxmlformats.org/drawingml/2006/main">
            <a:ext uri="{FF2B5EF4-FFF2-40B4-BE49-F238E27FC236}">
              <a16:creationId xmlns:a16="http://schemas.microsoft.com/office/drawing/2014/main" id="{A5B359D1-0BF7-4F32-B2DC-F05B179C11E5}"/>
            </a:ext>
          </a:extLst>
        </cdr:cNvPr>
        <cdr:cNvSpPr txBox="1"/>
      </cdr:nvSpPr>
      <cdr:spPr>
        <a:xfrm xmlns:a="http://schemas.openxmlformats.org/drawingml/2006/main">
          <a:off x="7077076" y="2063937"/>
          <a:ext cx="762001" cy="4581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chemeClr val="bg2">
                  <a:lumMod val="50000"/>
                </a:schemeClr>
              </a:solidFill>
              <a:latin typeface="Arial" panose="020B0604020202020204" pitchFamily="34" charset="0"/>
              <a:cs typeface="Arial" panose="020B0604020202020204" pitchFamily="34" charset="0"/>
            </a:rPr>
            <a:t>Vaccine     ready</a:t>
          </a:r>
          <a:r>
            <a:rPr lang="en-US" sz="1100" baseline="0">
              <a:solidFill>
                <a:schemeClr val="bg2">
                  <a:lumMod val="50000"/>
                </a:schemeClr>
              </a:solidFill>
              <a:latin typeface="Arial" panose="020B0604020202020204" pitchFamily="34" charset="0"/>
              <a:cs typeface="Arial" panose="020B0604020202020204" pitchFamily="34" charset="0"/>
            </a:rPr>
            <a:t> </a:t>
          </a:r>
          <a:endParaRPr lang="en-US" sz="1100">
            <a:solidFill>
              <a:schemeClr val="bg2">
                <a:lumMod val="50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0.36627</cdr:x>
      <cdr:y>0.36275</cdr:y>
    </cdr:from>
    <cdr:to>
      <cdr:x>0.4355</cdr:x>
      <cdr:y>0.43729</cdr:y>
    </cdr:to>
    <cdr:sp macro="" textlink="">
      <cdr:nvSpPr>
        <cdr:cNvPr id="9" name="TextBox 1">
          <a:extLst xmlns:a="http://schemas.openxmlformats.org/drawingml/2006/main">
            <a:ext uri="{FF2B5EF4-FFF2-40B4-BE49-F238E27FC236}">
              <a16:creationId xmlns:a16="http://schemas.microsoft.com/office/drawing/2014/main" id="{B7489855-6A3B-4F0C-9DFE-A4533A5C2060}"/>
            </a:ext>
          </a:extLst>
        </cdr:cNvPr>
        <cdr:cNvSpPr txBox="1"/>
      </cdr:nvSpPr>
      <cdr:spPr>
        <a:xfrm xmlns:a="http://schemas.openxmlformats.org/drawingml/2006/main">
          <a:off x="3813175" y="1879600"/>
          <a:ext cx="720725" cy="3862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chemeClr val="bg2">
                  <a:lumMod val="50000"/>
                </a:schemeClr>
              </a:solidFill>
              <a:latin typeface="Arial" panose="020B0604020202020204" pitchFamily="34" charset="0"/>
              <a:cs typeface="Arial" panose="020B0604020202020204" pitchFamily="34" charset="0"/>
            </a:rPr>
            <a:t>Election Day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52143"/>
          </a:xfrm>
          <a:prstGeom prst="rect">
            <a:avLst/>
          </a:prstGeom>
        </p:spPr>
        <p:txBody>
          <a:bodyPr vert="horz" lIns="93177" tIns="46589" rIns="93177" bIns="46589" rtlCol="0"/>
          <a:lstStyle>
            <a:lvl1pPr algn="r">
              <a:defRPr sz="1200"/>
            </a:lvl1pPr>
          </a:lstStyle>
          <a:p>
            <a:fld id="{28E10100-14E3-D647-84FF-F8CB4A92EEE3}" type="datetimeFigureOut">
              <a:rPr lang="en-US" smtClean="0"/>
              <a:t>12/10/2020</a:t>
            </a:fld>
            <a:endParaRPr lang="en-US"/>
          </a:p>
        </p:txBody>
      </p:sp>
      <p:sp>
        <p:nvSpPr>
          <p:cNvPr id="4" name="Footer Placeholder 3"/>
          <p:cNvSpPr>
            <a:spLocks noGrp="1"/>
          </p:cNvSpPr>
          <p:nvPr>
            <p:ph type="ftr" sz="quarter" idx="2"/>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658258"/>
            <a:ext cx="4028440" cy="352142"/>
          </a:xfrm>
          <a:prstGeom prst="rect">
            <a:avLst/>
          </a:prstGeom>
        </p:spPr>
        <p:txBody>
          <a:bodyPr vert="horz" lIns="93177" tIns="46589" rIns="93177" bIns="46589" rtlCol="0" anchor="b"/>
          <a:lstStyle>
            <a:lvl1pPr algn="r">
              <a:defRPr sz="1200"/>
            </a:lvl1pPr>
          </a:lstStyle>
          <a:p>
            <a:fld id="{27404484-2D14-8147-A2DC-EBF549FB1979}" type="slidenum">
              <a:rPr lang="en-US" smtClean="0"/>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6DBCEA2A-B16D-F446-9BF6-799BE5083711}" type="datetimeFigureOut">
              <a:rPr lang="en-US" smtClean="0"/>
              <a:t>12/10/2020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AC2BE64-911F-3D4B-A781-15E4A6542559}" type="slidenum">
              <a:rPr lang="en-US" smtClean="0"/>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tlouisfed.org/on-the-economy/2020/march/back-envelope-estimates-next-quarters-unemployment-rat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nj.com/coronavirus/2020/04/nj-unemployment-claims-surge-by-205000-as-coronavirus-toll-rises.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urworldindata.org/coronavirus#the-growth-rate-of-covid-19-death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ilesforprogress.org/memos/the-staggering-economic-impact-coronavirus.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tlouisfed.org/on-the-economy/2020/march/back-envelope-estimates-next-quarters-unemployment-rat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amhsa.gov/dtac/recovering-disasters/phases-disast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ytimes.com/interactive/2020/us/coronavirus-us-case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itedforalice.org/consequen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ekwire.com/2020/univ-washington-epidemiologists-predict-80000-covid-19-deaths-u-s-jul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imperial.ac.uk/media/imperial-college/medicine/sph/ide/gida-fellowships/Imperial-College-COVID19-NPI-modelling-16-03-202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a:t>
            </a:fld>
            <a:endParaRPr lang="en-US"/>
          </a:p>
        </p:txBody>
      </p:sp>
    </p:spTree>
    <p:extLst>
      <p:ext uri="{BB962C8B-B14F-4D97-AF65-F5344CB8AC3E}">
        <p14:creationId xmlns:p14="http://schemas.microsoft.com/office/powerpoint/2010/main" val="423374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b="1" dirty="0"/>
              <a:t>Non-essential workers </a:t>
            </a:r>
            <a:r>
              <a:rPr lang="en-US" dirty="0"/>
              <a:t>facing long-term unemployment </a:t>
            </a:r>
          </a:p>
          <a:p>
            <a:pPr>
              <a:lnSpc>
                <a:spcPct val="100000"/>
              </a:lnSpc>
              <a:spcBef>
                <a:spcPts val="1200"/>
              </a:spcBef>
              <a:spcAft>
                <a:spcPts val="1200"/>
              </a:spcAft>
            </a:pPr>
            <a:r>
              <a:rPr lang="en-US" dirty="0"/>
              <a:t>Infrastructure not needed now </a:t>
            </a:r>
            <a:r>
              <a:rPr lang="en-US" sz="1200" kern="1200" dirty="0">
                <a:solidFill>
                  <a:schemeClr val="tx1"/>
                </a:solidFill>
                <a:effectLst/>
                <a:latin typeface="+mn-lt"/>
                <a:ea typeface="+mn-ea"/>
                <a:cs typeface="+mn-cs"/>
              </a:rPr>
              <a:t>— </a:t>
            </a:r>
            <a:r>
              <a:rPr lang="en-US" dirty="0"/>
              <a:t> stores closed, events cancelled, businesses closed</a:t>
            </a:r>
          </a:p>
          <a:p>
            <a:pPr>
              <a:lnSpc>
                <a:spcPct val="100000"/>
              </a:lnSpc>
              <a:spcBef>
                <a:spcPts val="1200"/>
              </a:spcBef>
              <a:spcAft>
                <a:spcPts val="1200"/>
              </a:spcAft>
            </a:pPr>
            <a:r>
              <a:rPr lang="en-US" dirty="0"/>
              <a:t>Will take time to ramp back up </a:t>
            </a:r>
            <a:r>
              <a:rPr lang="en-US" sz="1200" kern="1200" dirty="0">
                <a:solidFill>
                  <a:schemeClr val="tx1"/>
                </a:solidFill>
                <a:effectLst/>
                <a:latin typeface="+mn-lt"/>
                <a:ea typeface="+mn-ea"/>
                <a:cs typeface="+mn-cs"/>
              </a:rPr>
              <a:t>— </a:t>
            </a:r>
            <a:r>
              <a:rPr lang="en-US" dirty="0"/>
              <a:t>restaurants close, replaced with new one</a:t>
            </a:r>
          </a:p>
          <a:p>
            <a:pPr>
              <a:lnSpc>
                <a:spcPct val="100000"/>
              </a:lnSpc>
              <a:spcBef>
                <a:spcPts val="1200"/>
              </a:spcBef>
              <a:spcAft>
                <a:spcPts val="1200"/>
              </a:spcAft>
            </a:pPr>
            <a:r>
              <a:rPr lang="en-US" dirty="0"/>
              <a:t>Long-term wage depression </a:t>
            </a:r>
            <a:r>
              <a:rPr lang="en-US" sz="1200" kern="1200" dirty="0">
                <a:solidFill>
                  <a:schemeClr val="tx1"/>
                </a:solidFill>
                <a:effectLst/>
                <a:latin typeface="+mn-lt"/>
                <a:ea typeface="+mn-ea"/>
                <a:cs typeface="+mn-cs"/>
              </a:rPr>
              <a:t>— </a:t>
            </a:r>
            <a:r>
              <a:rPr lang="en-US" dirty="0"/>
              <a:t> workers ready, jobs will take time</a:t>
            </a:r>
          </a:p>
          <a:p>
            <a:endParaRPr lang="en-US" b="1" dirty="0">
              <a:solidFill>
                <a:srgbClr val="10167F"/>
              </a:solidFill>
            </a:endParaRPr>
          </a:p>
          <a:p>
            <a:r>
              <a:rPr lang="en-US" b="1" dirty="0">
                <a:solidFill>
                  <a:srgbClr val="10167F"/>
                </a:solidFill>
              </a:rPr>
              <a:t>Nationwide, half of jobs are hourly paid – and are most vulnerable to the immediate impact of economic disruption</a:t>
            </a:r>
          </a:p>
          <a:p>
            <a:pPr marL="171450" indent="-171450">
              <a:lnSpc>
                <a:spcPct val="120000"/>
              </a:lnSpc>
              <a:spcBef>
                <a:spcPts val="600"/>
              </a:spcBef>
              <a:spcAft>
                <a:spcPts val="600"/>
              </a:spcAft>
              <a:buFont typeface="Arial" panose="020B0604020202020204" pitchFamily="34" charset="0"/>
              <a:buChar char="•"/>
            </a:pPr>
            <a:r>
              <a:rPr lang="en-US" dirty="0"/>
              <a:t>40% of households don’t have $400 savings (US) – no cushion to withstand reduced income</a:t>
            </a:r>
          </a:p>
          <a:p>
            <a:pPr marL="171450" indent="-171450">
              <a:lnSpc>
                <a:spcPct val="120000"/>
              </a:lnSpc>
              <a:spcBef>
                <a:spcPts val="600"/>
              </a:spcBef>
              <a:spcAft>
                <a:spcPts val="600"/>
              </a:spcAft>
              <a:buFont typeface="Arial" panose="020B0604020202020204" pitchFamily="34" charset="0"/>
              <a:buChar char="•"/>
            </a:pPr>
            <a:r>
              <a:rPr lang="en-US" dirty="0"/>
              <a:t>Digital divide – makes it harder for ALICE to work from home (if they even have the option)</a:t>
            </a:r>
          </a:p>
          <a:p>
            <a:pPr marL="171450" indent="-171450">
              <a:lnSpc>
                <a:spcPct val="100000"/>
              </a:lnSpc>
              <a:spcBef>
                <a:spcPts val="600"/>
              </a:spcBef>
              <a:spcAft>
                <a:spcPts val="600"/>
              </a:spcAft>
              <a:buFont typeface="Arial" panose="020B0604020202020204" pitchFamily="34" charset="0"/>
              <a:buChar char="•"/>
            </a:pPr>
            <a:r>
              <a:rPr lang="en-US" dirty="0"/>
              <a:t>Even more ALICE jobs not captured – such as those who are self-employed. Also, as many as 40% of worker have one or more “side-hustles” to help make ends meet (US). Many of those opportunities are closed during social distancing.</a:t>
            </a:r>
          </a:p>
          <a:p>
            <a:pPr marL="171450" indent="-171450">
              <a:lnSpc>
                <a:spcPct val="100000"/>
              </a:lnSpc>
              <a:spcBef>
                <a:spcPts val="600"/>
              </a:spcBef>
              <a:spcAft>
                <a:spcPts val="600"/>
              </a:spcAft>
              <a:buFont typeface="Arial" panose="020B0604020202020204" pitchFamily="34" charset="0"/>
              <a:buChar char="•"/>
            </a:pPr>
            <a:r>
              <a:rPr lang="en-US" dirty="0"/>
              <a:t>With nonessential business and work closed, much ongoing maintenance is being deferred. As anyone with an old house knows, this causes larger problems in the future.</a:t>
            </a:r>
          </a:p>
          <a:p>
            <a:pPr marL="171450" indent="-171450">
              <a:lnSpc>
                <a:spcPct val="100000"/>
              </a:lnSpc>
              <a:spcBef>
                <a:spcPts val="600"/>
              </a:spcBef>
              <a:spcAft>
                <a:spcPts val="600"/>
              </a:spcAft>
              <a:buFont typeface="Arial" panose="020B0604020202020204" pitchFamily="34" charset="0"/>
              <a:buChar char="•"/>
            </a:pPr>
            <a:r>
              <a:rPr lang="en-US" dirty="0"/>
              <a:t>With so much of the economy closed down, and a vaccine 18 months away, re-creating these jobs will take months, even years.</a:t>
            </a:r>
          </a:p>
          <a:p>
            <a:pPr marL="0" indent="0">
              <a:lnSpc>
                <a:spcPct val="100000"/>
              </a:lnSpc>
              <a:spcBef>
                <a:spcPts val="600"/>
              </a:spcBef>
              <a:spcAft>
                <a:spcPts val="600"/>
              </a:spcAft>
              <a:buFont typeface="Arial" panose="020B0604020202020204" pitchFamily="34" charset="0"/>
              <a:buNone/>
            </a:pPr>
            <a:endParaRPr lang="en-US" dirty="0"/>
          </a:p>
          <a:p>
            <a:pPr marL="171450" indent="-171450">
              <a:lnSpc>
                <a:spcPct val="100000"/>
              </a:lnSpc>
              <a:spcBef>
                <a:spcPts val="600"/>
              </a:spcBef>
              <a:spcAft>
                <a:spcPts val="600"/>
              </a:spcAft>
              <a:buFont typeface="Arial" panose="020B0604020202020204" pitchFamily="34" charset="0"/>
              <a:buChar char="•"/>
            </a:pPr>
            <a:r>
              <a:rPr lang="en-US" dirty="0"/>
              <a:t>Job projections for low-wage workers:</a:t>
            </a:r>
          </a:p>
          <a:p>
            <a:pPr marL="628650" lvl="1" indent="-171450">
              <a:lnSpc>
                <a:spcPct val="100000"/>
              </a:lnSpc>
              <a:spcBef>
                <a:spcPts val="600"/>
              </a:spcBef>
              <a:spcAft>
                <a:spcPts val="600"/>
              </a:spcAft>
              <a:buFont typeface="Arial" panose="020B0604020202020204" pitchFamily="34" charset="0"/>
              <a:buChar char="•"/>
            </a:pPr>
            <a:r>
              <a:rPr lang="en-US" dirty="0"/>
              <a:t>Historic number of unemployed – millions of workers filing for unemployment</a:t>
            </a:r>
          </a:p>
          <a:p>
            <a:pPr marL="628650" lvl="1" indent="-171450">
              <a:lnSpc>
                <a:spcPct val="100000"/>
              </a:lnSpc>
              <a:spcBef>
                <a:spcPts val="600"/>
              </a:spcBef>
              <a:spcAft>
                <a:spcPts val="600"/>
              </a:spcAft>
              <a:buFont typeface="Arial" panose="020B0604020202020204" pitchFamily="34" charset="0"/>
              <a:buChar char="•"/>
            </a:pPr>
            <a:r>
              <a:rPr lang="en-US" dirty="0"/>
              <a:t>Lost wages –- rarely tallied, but total billions of dollars</a:t>
            </a:r>
          </a:p>
          <a:p>
            <a:pPr marL="628650" lvl="1" indent="-171450">
              <a:lnSpc>
                <a:spcPct val="100000"/>
              </a:lnSpc>
              <a:spcBef>
                <a:spcPts val="600"/>
              </a:spcBef>
              <a:spcAft>
                <a:spcPts val="600"/>
              </a:spcAft>
              <a:buFont typeface="Arial" panose="020B0604020202020204" pitchFamily="34" charset="0"/>
              <a:buChar char="•"/>
            </a:pPr>
            <a:endParaRPr lang="en-US" sz="1200" b="0" i="0" kern="1200" dirty="0">
              <a:solidFill>
                <a:schemeClr val="tx1"/>
              </a:solidFill>
              <a:effectLst/>
              <a:latin typeface="+mn-lt"/>
              <a:ea typeface="+mn-ea"/>
              <a:cs typeface="+mn-cs"/>
            </a:endParaRPr>
          </a:p>
          <a:p>
            <a:pPr marL="0" lvl="0" indent="0">
              <a:lnSpc>
                <a:spcPct val="100000"/>
              </a:lnSpc>
              <a:spcBef>
                <a:spcPts val="600"/>
              </a:spcBef>
              <a:spcAft>
                <a:spcPts val="600"/>
              </a:spcAft>
              <a:buFont typeface="Arial" panose="020B0604020202020204" pitchFamily="34" charset="0"/>
              <a:buNone/>
            </a:pPr>
            <a:r>
              <a:rPr lang="en-US" sz="1200" kern="1200" dirty="0">
                <a:solidFill>
                  <a:schemeClr val="tx1"/>
                </a:solidFill>
                <a:effectLst/>
                <a:latin typeface="+mn-lt"/>
                <a:ea typeface="+mn-ea"/>
                <a:cs typeface="+mn-cs"/>
              </a:rPr>
              <a:t>The Federal Reserve estimated 53 million unemployed persons in March. Since we made March the baseline, our first month of COVID-19 unemployment was April; we estimated about 47 million unemployed. </a:t>
            </a:r>
          </a:p>
          <a:p>
            <a:pPr marL="0" lvl="0" indent="0">
              <a:lnSpc>
                <a:spcPct val="100000"/>
              </a:lnSpc>
              <a:spcBef>
                <a:spcPts val="600"/>
              </a:spcBef>
              <a:spcAft>
                <a:spcPts val="600"/>
              </a:spcAft>
              <a:buFont typeface="Arial" panose="020B0604020202020204" pitchFamily="34" charset="0"/>
              <a:buNone/>
            </a:pPr>
            <a:r>
              <a:rPr lang="en-US" sz="1200" kern="1200" dirty="0">
                <a:solidFill>
                  <a:schemeClr val="tx1"/>
                </a:solidFill>
                <a:effectLst/>
                <a:latin typeface="+mn-lt"/>
                <a:ea typeface="+mn-ea"/>
                <a:cs typeface="+mn-cs"/>
              </a:rPr>
              <a:t>Federal Reserve. (2020, March). Back-of-the-Envelope Estimates of Next Quarter’s Unemployment Rate. Retrieved from </a:t>
            </a:r>
            <a:r>
              <a:rPr lang="en-US" sz="1200" u="sng" kern="1200" dirty="0">
                <a:solidFill>
                  <a:schemeClr val="tx1"/>
                </a:solidFill>
                <a:effectLst/>
                <a:latin typeface="+mn-lt"/>
                <a:ea typeface="+mn-ea"/>
                <a:cs typeface="+mn-cs"/>
                <a:hlinkClick r:id="rId3"/>
              </a:rPr>
              <a:t>https://www.stlouisfed.org/on-the-economy/2020/march/back-envelope-estimates-next-quarters-unemployment-rate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the last two weeks of March, more than 371,000 people filed claims:</a:t>
            </a: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https://www.nj.com/coronavirus/2020/04/nj-unemployment-claims-surge-by-205000-as-coronavirus-toll-rises.html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endParaRPr lang="en-US" sz="1200" b="1"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10</a:t>
            </a:fld>
            <a:endParaRPr lang="en-US"/>
          </a:p>
        </p:txBody>
      </p:sp>
    </p:spTree>
    <p:extLst>
      <p:ext uri="{BB962C8B-B14F-4D97-AF65-F5344CB8AC3E}">
        <p14:creationId xmlns:p14="http://schemas.microsoft.com/office/powerpoint/2010/main" val="168022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Household Survival Budget can be used as a realistic level of eligibility for assistance</a:t>
            </a:r>
          </a:p>
          <a:p>
            <a:pPr marL="171450" indent="-171450">
              <a:buFont typeface="Arial" panose="020B0604020202020204" pitchFamily="34" charset="0"/>
              <a:buChar char="•"/>
            </a:pPr>
            <a:r>
              <a:rPr lang="en-US" dirty="0"/>
              <a:t>Where there are high percentages of households below ALICE Threshold, additional assistance is likely needed</a:t>
            </a:r>
          </a:p>
          <a:p>
            <a:pPr marL="171450" indent="-171450">
              <a:buFont typeface="Arial" panose="020B0604020202020204" pitchFamily="34" charset="0"/>
              <a:buChar char="•"/>
            </a:pPr>
            <a:r>
              <a:rPr lang="en-US" dirty="0"/>
              <a:t>Groups overrepresented as ALICE are vulnerable to COVID-19 – age, race/ethnicity, HH type. This is especially topical with the reports of African Americans dying at higher rates than other groups. Unfortunately, states do not seem to be keeping track of cases by income level</a:t>
            </a:r>
          </a:p>
          <a:p>
            <a:pPr marL="171450" indent="-171450">
              <a:buFont typeface="Arial" panose="020B0604020202020204" pitchFamily="34" charset="0"/>
              <a:buChar char="•"/>
            </a:pPr>
            <a:r>
              <a:rPr lang="en-US" dirty="0"/>
              <a:t>Many ALICE families face gaps in income due to extra health care costs, quarantine costs, eating more food at home (when meals used to be provided at school or work)</a:t>
            </a:r>
          </a:p>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11</a:t>
            </a:fld>
            <a:endParaRPr lang="en-US"/>
          </a:p>
        </p:txBody>
      </p:sp>
    </p:spTree>
    <p:extLst>
      <p:ext uri="{BB962C8B-B14F-4D97-AF65-F5344CB8AC3E}">
        <p14:creationId xmlns:p14="http://schemas.microsoft.com/office/powerpoint/2010/main" val="404286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We are all following the daily updates of COVID-19 cases and deaths.</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Several groups have made projections about the number of deaths over time. Presented here are the projected cumulative U.S. deaths from COVID-19 from January 2020 to January 2022 (adjusted to an index, right axis). Solid red are actuals, and dotted lines are projections from </a:t>
            </a:r>
            <a:r>
              <a:rPr lang="en-US" sz="1200" b="0" i="0" u="none" strike="noStrike" kern="1200" dirty="0">
                <a:solidFill>
                  <a:schemeClr val="tx1"/>
                </a:solidFill>
                <a:effectLst/>
                <a:latin typeface="+mn-lt"/>
                <a:ea typeface="+mn-ea"/>
                <a:cs typeface="+mn-cs"/>
              </a:rPr>
              <a:t>Institute for Health Metrics and Evaluation (IHME) is an independent population health research center at UW Medicine, part of the University of Washington. COVID-19 projections assuming full social distancing through May 2020</a:t>
            </a:r>
            <a:r>
              <a:rPr lang="en-US" dirty="0"/>
              <a:t> </a:t>
            </a:r>
            <a:r>
              <a:rPr lang="en-US" sz="1200" b="0" i="0" u="sng" strike="noStrike" kern="1200" dirty="0">
                <a:solidFill>
                  <a:schemeClr val="tx1"/>
                </a:solidFill>
                <a:effectLst/>
                <a:latin typeface="+mn-lt"/>
                <a:ea typeface="+mn-ea"/>
                <a:cs typeface="+mn-cs"/>
                <a:hlinkClick r:id="rId3"/>
              </a:rPr>
              <a:t>https://ourworldindata.org/coronavirus#the-growth-rate-of-covid-19-deaths</a:t>
            </a:r>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12</a:t>
            </a:fld>
            <a:endParaRPr lang="en-US"/>
          </a:p>
        </p:txBody>
      </p:sp>
    </p:spTree>
    <p:extLst>
      <p:ext uri="{BB962C8B-B14F-4D97-AF65-F5344CB8AC3E}">
        <p14:creationId xmlns:p14="http://schemas.microsoft.com/office/powerpoint/2010/main" val="362611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The ALICE research team has divided occupations into low, medium, and high wage jobs based on their ability to support the Household Survival Budget.  </a:t>
            </a:r>
          </a:p>
          <a:p>
            <a:r>
              <a:rPr lang="en-US" sz="1200" u="none" kern="1200" dirty="0">
                <a:solidFill>
                  <a:schemeClr val="tx1"/>
                </a:solidFill>
                <a:effectLst/>
                <a:latin typeface="+mn-lt"/>
                <a:ea typeface="+mn-ea"/>
                <a:cs typeface="+mn-cs"/>
              </a:rPr>
              <a:t>Looking at the low-wage jobs, the team estimated unemployment based on their sector, determination as “essential,” and degree of public interaction. Unemployment of low-wage jobs is presented in yellow, solid are actual claims, dotted are projected. (The numbers have been adjusted to an index (right axis). </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Sources: ALICE Household Survival Budget, 2018; Bureau of Labor Statistics, 2018—Occupational Employment Statistics</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Additional sources:</a:t>
            </a:r>
          </a:p>
          <a:p>
            <a:r>
              <a:rPr lang="en-US" sz="1200" u="sng" kern="1200" dirty="0">
                <a:solidFill>
                  <a:schemeClr val="tx1"/>
                </a:solidFill>
                <a:effectLst/>
                <a:latin typeface="+mn-lt"/>
                <a:ea typeface="+mn-ea"/>
                <a:cs typeface="+mn-cs"/>
                <a:hlinkClick r:id="rId3"/>
              </a:rPr>
              <a:t>http://filesforprogress.org/memos/the-staggering-economic-impact-coronavirus.pdf</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Back-of-the-Envelope Estimates of Next Quarter’s Unemployment Rate: </a:t>
            </a:r>
            <a:r>
              <a:rPr lang="en-US" sz="1200" u="sng" kern="1200" dirty="0">
                <a:solidFill>
                  <a:schemeClr val="tx1"/>
                </a:solidFill>
                <a:effectLst/>
                <a:latin typeface="+mn-lt"/>
                <a:ea typeface="+mn-ea"/>
                <a:cs typeface="+mn-cs"/>
                <a:hlinkClick r:id="rId4"/>
              </a:rPr>
              <a:t>https://www.stlouisfed.org/on-the-economy/2020/march/back-envelope-estimates-next-quarters-unemployment-rate</a:t>
            </a:r>
            <a:endParaRPr lang="en-US" sz="1200"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13</a:t>
            </a:fld>
            <a:endParaRPr lang="en-US"/>
          </a:p>
        </p:txBody>
      </p:sp>
    </p:spTree>
    <p:extLst>
      <p:ext uri="{BB962C8B-B14F-4D97-AF65-F5344CB8AC3E}">
        <p14:creationId xmlns:p14="http://schemas.microsoft.com/office/powerpoint/2010/main" val="1602825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COVID-19 is unprecedented in many ways, patterns of disaster and recovery that have proven consistent through many different crises can offer some insight about what is ahead.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Adapting the Emotional Index developed by </a:t>
            </a:r>
            <a:r>
              <a:rPr lang="en-US" sz="1200" kern="1200" dirty="0" err="1">
                <a:solidFill>
                  <a:schemeClr val="tx1"/>
                </a:solidFill>
                <a:effectLst/>
                <a:latin typeface="+mn-lt"/>
                <a:ea typeface="+mn-ea"/>
                <a:cs typeface="+mn-cs"/>
              </a:rPr>
              <a:t>Zunin</a:t>
            </a:r>
            <a:r>
              <a:rPr lang="en-US" sz="1200" kern="1200" dirty="0">
                <a:solidFill>
                  <a:schemeClr val="tx1"/>
                </a:solidFill>
                <a:effectLst/>
                <a:latin typeface="+mn-lt"/>
                <a:ea typeface="+mn-ea"/>
                <a:cs typeface="+mn-cs"/>
              </a:rPr>
              <a:t> &amp; Myers, we show the emotional highs and lows that normally follow a disaster.</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Phase 1, the pre-disaster phase, is characterized by fear and uncertainty.  There are often warnings which may be as short as hours, or as long as several months, such as during a hurricane season. The COVID-19 cases in China and Italy were warnings for what was coming to the U.S.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Phase 2, the impact phase, is characterized by a range of intense emotional reactions, ranging from shock to overt panic. Initial confusion and disbelief typically are followed by a focus on self-preservation and family protection. During COVID-19, we see this with families stocking up on cleaning supplies, masks and gloves, medicine, and food. The impact phase is usually the shortest of the six phases of disaster.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Phase 3, the heroic phase, is characterized by a high level of activity with a low level of productivity. During this phase, there is a sense of altruism, and many community members exhibit adrenaline-induced rescue behavior. During COVID-19, this is when major legislation is passed, large fundraising efforts established. The heroic phase often passes quickly into phase 4.</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Phase 4, the honeymoon phase, is characterized by a dramatic shift in emotion. During the honeymoon phase, disaster assistance is readily available. Community bonding occurs. Optimism exists that everything will return to normal quickly. As a result, numerous opportunities are available for providers and organizations to establish and build rapport with affected people and groups, and for them to build relationships with stakeholders. The honeymoon phase typically lasts only a few weeks.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Phase 5, the disillusionment phase, is a stark contrast. Communities and individuals realize the limits of disaster assistance. Stress continues to take a toll, and negative reactions, such as physical exhaustion or substance use, may begin to surface. The increasing gap between need and assistance leads to feelings of abandonment. The disillusionment phase can last months and even years. It is often extended by one or more trigger events; for COVID-19, these are likely localized new coronavirus outbreaks.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Phase 6, the reconstruction or recovery phase, sees individuals and communities begin to assume responsibility for rebuilding their lives, and people adjust to a new “normal” while continuing to grieve losses. For COVID-19, recovery will likely begin when a vaccine is available, and will likely last for years.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Source: </a:t>
            </a:r>
            <a:r>
              <a:rPr lang="en-US" sz="1050" kern="1200" dirty="0" err="1">
                <a:solidFill>
                  <a:schemeClr val="tx1"/>
                </a:solidFill>
                <a:effectLst/>
                <a:latin typeface="+mn-lt"/>
                <a:ea typeface="+mn-ea"/>
                <a:cs typeface="+mn-cs"/>
              </a:rPr>
              <a:t>Zunin</a:t>
            </a:r>
            <a:r>
              <a:rPr lang="en-US" sz="1050" kern="1200" dirty="0">
                <a:solidFill>
                  <a:schemeClr val="tx1"/>
                </a:solidFill>
                <a:effectLst/>
                <a:latin typeface="+mn-lt"/>
                <a:ea typeface="+mn-ea"/>
                <a:cs typeface="+mn-cs"/>
              </a:rPr>
              <a:t> &amp; Myers as cited in </a:t>
            </a:r>
            <a:r>
              <a:rPr lang="en-US" sz="1050" kern="1200" dirty="0" err="1">
                <a:solidFill>
                  <a:schemeClr val="tx1"/>
                </a:solidFill>
                <a:effectLst/>
                <a:latin typeface="+mn-lt"/>
                <a:ea typeface="+mn-ea"/>
                <a:cs typeface="+mn-cs"/>
              </a:rPr>
              <a:t>DeWolfe</a:t>
            </a:r>
            <a:r>
              <a:rPr lang="en-US" sz="1050" kern="1200" dirty="0">
                <a:solidFill>
                  <a:schemeClr val="tx1"/>
                </a:solidFill>
                <a:effectLst/>
                <a:latin typeface="+mn-lt"/>
                <a:ea typeface="+mn-ea"/>
                <a:cs typeface="+mn-cs"/>
              </a:rPr>
              <a:t>, D. J. (2000). Training manual for mental health and human service workers in major disasters (2nd ed., HHS Publication No. ADM 90-538). Rockville, MD: U.S. Department of Health and Human Services, Substance Abuse and Mental Health Services Administration, Center for Mental Health Services. Adapted by SAMHSA, 2020. </a:t>
            </a:r>
            <a:r>
              <a:rPr lang="en-US" sz="1050" u="sng" kern="1200" dirty="0">
                <a:solidFill>
                  <a:schemeClr val="tx1"/>
                </a:solidFill>
                <a:effectLst/>
                <a:latin typeface="+mn-lt"/>
                <a:ea typeface="+mn-ea"/>
                <a:cs typeface="+mn-cs"/>
                <a:hlinkClick r:id="rId3"/>
              </a:rPr>
              <a:t>https://www.samhsa.gov/dtac/recovering-disasters/phases-disaster</a:t>
            </a:r>
            <a:endParaRPr lang="en-US" sz="105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14</a:t>
            </a:fld>
            <a:endParaRPr lang="en-US"/>
          </a:p>
        </p:txBody>
      </p:sp>
    </p:spTree>
    <p:extLst>
      <p:ext uri="{BB962C8B-B14F-4D97-AF65-F5344CB8AC3E}">
        <p14:creationId xmlns:p14="http://schemas.microsoft.com/office/powerpoint/2010/main" val="276768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There are several relevant lessons for weathering COVID-19 from </a:t>
            </a:r>
            <a:r>
              <a:rPr lang="en-US"/>
              <a:t>the East Coast's experience of Superstorm </a:t>
            </a:r>
            <a:r>
              <a:rPr lang="en-US" sz="1200" kern="1200">
                <a:solidFill>
                  <a:schemeClr val="tx1"/>
                </a:solidFill>
                <a:effectLst/>
                <a:latin typeface="+mn-lt"/>
                <a:ea typeface="+mn-ea"/>
                <a:cs typeface="+mn-cs"/>
              </a:rPr>
              <a:t>Sandy</a:t>
            </a:r>
            <a:r>
              <a:rPr lang="en-US"/>
              <a:t>,</a:t>
            </a:r>
            <a:r>
              <a:rPr lang="en-US" sz="1200" kern="1200">
                <a:solidFill>
                  <a:schemeClr val="tx1"/>
                </a:solidFill>
                <a:effectLst/>
                <a:latin typeface="+mn-lt"/>
                <a:ea typeface="+mn-ea"/>
                <a:cs typeface="+mn-cs"/>
              </a:rPr>
              <a:t> and </a:t>
            </a:r>
            <a:r>
              <a:rPr lang="en-US"/>
              <a:t>from the</a:t>
            </a:r>
            <a:r>
              <a:rPr lang="en-US" sz="1200" kern="1200">
                <a:solidFill>
                  <a:schemeClr val="tx1"/>
                </a:solidFill>
                <a:effectLst/>
                <a:latin typeface="+mn-lt"/>
                <a:ea typeface="+mn-ea"/>
                <a:cs typeface="+mn-cs"/>
              </a:rPr>
              <a:t> Great Recession. First, while all households are impacted, ALICE families are the most vulnerable. In Superstorm Sandy, ALICE families lived in blue-collar neighborhoods that were prone to flooding; they lost two to three weeks of wages when their hourly wage jobs were cancelled due to lack of electricity and road closures; and they were far less likely to have resources such as savings or insurance (homeowners or flood). During the Great Recession, many ALICE workers lost their jobs, their savings, and/or their homes.</a:t>
            </a:r>
            <a:r>
              <a:rPr lang="en-US"/>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it took ALICE families much longer to recover. After Superstorm Sandy, many ALICE families were forced to move away from their damaged homes and communities, spending meager savings on travel and remote housing. Those who worked in tourism and hospitality at the Shore waited months for their jobs to come back. Some ALICE homeowners still had not returned to their homes six years after the storm. After the Great Recession, unemployment remained above 8% until September 2012. And while many ALICE workers were rehired in the year or two following the Recession, their new jobs paid lower wages.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Third, the period of disillusionment was especially hard for ALICE families. After Superstorm Sandy, many ALICE families felt like for the first time, their pain was acknowledged when FEMA responded swiftly, and ALICE Recovery Funds were quickly established. However, in the months and years after, their flood insurance claims were underpaid or rejected, and FEMA demanded </a:t>
            </a:r>
            <a:r>
              <a:rPr lang="en-US" sz="1200" kern="1200" dirty="0" err="1">
                <a:solidFill>
                  <a:schemeClr val="tx1"/>
                </a:solidFill>
                <a:effectLst/>
                <a:latin typeface="+mn-lt"/>
                <a:ea typeface="+mn-ea"/>
                <a:cs typeface="+mn-cs"/>
              </a:rPr>
              <a:t>clawbacks</a:t>
            </a:r>
            <a:r>
              <a:rPr lang="en-US" sz="1200" kern="1200" dirty="0">
                <a:solidFill>
                  <a:schemeClr val="tx1"/>
                </a:solidFill>
                <a:effectLst/>
                <a:latin typeface="+mn-lt"/>
                <a:ea typeface="+mn-ea"/>
                <a:cs typeface="+mn-cs"/>
              </a:rPr>
              <a:t>. Similarly, after the Great Recession, there were enormous government spending programs, notably the $800 billion American Recovery and Reinvestment Act and the $700 billion Troubled Asset Relief Program. However, the majority of these funds went to tax cuts, bank assets, and corporate bailouts. ALICE workers’ wages never fully recovered.</a:t>
            </a:r>
          </a:p>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15</a:t>
            </a:fld>
            <a:endParaRPr lang="en-US"/>
          </a:p>
        </p:txBody>
      </p:sp>
    </p:spTree>
    <p:extLst>
      <p:ext uri="{BB962C8B-B14F-4D97-AF65-F5344CB8AC3E}">
        <p14:creationId xmlns:p14="http://schemas.microsoft.com/office/powerpoint/2010/main" val="123208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State Partners: Tailor to your state and include initiatives that you support</a:t>
            </a:r>
            <a:r>
              <a:rPr lang="en-US" b="0" dirty="0"/>
              <a:t>. Here are some ideas…</a:t>
            </a:r>
            <a:br>
              <a:rPr lang="en-US" b="0" dirty="0"/>
            </a:b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Government actions:</a:t>
            </a:r>
          </a:p>
          <a:p>
            <a:pPr>
              <a:lnSpc>
                <a:spcPct val="100000"/>
              </a:lnSpc>
              <a:spcBef>
                <a:spcPts val="600"/>
              </a:spcBef>
              <a:spcAft>
                <a:spcPts val="600"/>
              </a:spcAft>
            </a:pPr>
            <a:r>
              <a:rPr lang="en-US" dirty="0"/>
              <a:t>Immediate income to offset ongoing bills – for everyone, include gig workers (not just W-2 employees) such as in the federal CARES Act</a:t>
            </a:r>
          </a:p>
          <a:p>
            <a:pPr lvl="1">
              <a:lnSpc>
                <a:spcPct val="100000"/>
              </a:lnSpc>
              <a:spcBef>
                <a:spcPts val="0"/>
              </a:spcBef>
              <a:spcAft>
                <a:spcPts val="600"/>
              </a:spcAft>
            </a:pPr>
            <a:r>
              <a:rPr lang="en-US" dirty="0"/>
              <a:t>Unemployment, cash payments – there will be ongoing need, not one-time </a:t>
            </a:r>
            <a:br>
              <a:rPr lang="en-US" dirty="0"/>
            </a:br>
            <a:r>
              <a:rPr lang="en-US" dirty="0"/>
              <a:t>Access to internet and technology</a:t>
            </a:r>
          </a:p>
          <a:p>
            <a:pPr>
              <a:lnSpc>
                <a:spcPct val="100000"/>
              </a:lnSpc>
              <a:spcBef>
                <a:spcPts val="600"/>
              </a:spcBef>
              <a:spcAft>
                <a:spcPts val="600"/>
              </a:spcAft>
            </a:pPr>
            <a:r>
              <a:rPr lang="en-US" dirty="0"/>
              <a:t>Health care: Paid sick leave; coverage for health expenses beyond COVID-19</a:t>
            </a:r>
          </a:p>
          <a:p>
            <a:pPr>
              <a:lnSpc>
                <a:spcPct val="100000"/>
              </a:lnSpc>
              <a:spcBef>
                <a:spcPts val="0"/>
              </a:spcBef>
              <a:spcAft>
                <a:spcPts val="600"/>
              </a:spcAft>
            </a:pPr>
            <a:r>
              <a:rPr lang="en-US" dirty="0"/>
              <a:t>Housing: Rent/mortgage freezes; moratoria on evictions and foreclosures</a:t>
            </a:r>
          </a:p>
          <a:p>
            <a:pPr>
              <a:lnSpc>
                <a:spcPct val="100000"/>
              </a:lnSpc>
              <a:spcBef>
                <a:spcPts val="0"/>
              </a:spcBef>
              <a:spcAft>
                <a:spcPts val="600"/>
              </a:spcAft>
            </a:pPr>
            <a:r>
              <a:rPr lang="en-US" dirty="0"/>
              <a:t>Debt and credit cards: Student loans, credit card</a:t>
            </a:r>
          </a:p>
          <a:p>
            <a:pPr>
              <a:lnSpc>
                <a:spcPct val="100000"/>
              </a:lnSpc>
              <a:spcBef>
                <a:spcPts val="600"/>
              </a:spcBef>
              <a:spcAft>
                <a:spcPts val="600"/>
              </a:spcAft>
            </a:pPr>
            <a:r>
              <a:rPr lang="en-US" dirty="0"/>
              <a:t>Jobs to go back to: Focus on small businesses; other possibilities include job sharing, industry bailouts, Works programs – WPA, civilian conservation program, bridges</a:t>
            </a:r>
          </a:p>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16</a:t>
            </a:fld>
            <a:endParaRPr lang="en-US"/>
          </a:p>
        </p:txBody>
      </p:sp>
    </p:spTree>
    <p:extLst>
      <p:ext uri="{BB962C8B-B14F-4D97-AF65-F5344CB8AC3E}">
        <p14:creationId xmlns:p14="http://schemas.microsoft.com/office/powerpoint/2010/main" val="290814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State Partners: Tailor to your state and include initiatives that you support</a:t>
            </a:r>
            <a:r>
              <a:rPr lang="en-US" b="0" dirty="0"/>
              <a:t>. Here are some ideas…</a:t>
            </a:r>
            <a:br>
              <a:rPr lang="en-US" b="0" dirty="0"/>
            </a:b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Business Actions</a:t>
            </a:r>
          </a:p>
          <a:p>
            <a:r>
              <a:rPr lang="en-US" dirty="0"/>
              <a:t>Jobs – businesses are key to jobs now and in the future</a:t>
            </a:r>
          </a:p>
          <a:p>
            <a:pPr lvl="1"/>
            <a:r>
              <a:rPr lang="en-US" dirty="0"/>
              <a:t>Instead of unemployment, companies could offer job share, flex hours, and/or rotations</a:t>
            </a:r>
          </a:p>
          <a:p>
            <a:pPr lvl="1"/>
            <a:r>
              <a:rPr lang="en-US" dirty="0"/>
              <a:t>Many jobs will need new safety measures and cleaning protocols</a:t>
            </a:r>
          </a:p>
          <a:p>
            <a:pPr lvl="1"/>
            <a:r>
              <a:rPr lang="en-US" dirty="0"/>
              <a:t>Working from home will require new tools, routines, and support</a:t>
            </a:r>
          </a:p>
          <a:p>
            <a:pPr lvl="1"/>
            <a:r>
              <a:rPr lang="en-US" dirty="0"/>
              <a:t>Many have called for companies to increase the hourly rate for essential workers facing increased risk </a:t>
            </a:r>
          </a:p>
          <a:p>
            <a:pPr lvl="1"/>
            <a:r>
              <a:rPr lang="en-US" dirty="0"/>
              <a:t>Free back-up care for dependents could help make it possible for essential workers to go to their job</a:t>
            </a:r>
          </a:p>
          <a:p>
            <a:pPr lvl="1"/>
            <a:r>
              <a:rPr lang="en-US" dirty="0"/>
              <a:t>Continued pay during closed/suspended service may be possible with CARES act</a:t>
            </a:r>
          </a:p>
          <a:p>
            <a:pPr marL="171450" indent="-171450">
              <a:buFont typeface="Arial" panose="020B0604020202020204" pitchFamily="34" charset="0"/>
              <a:buChar char="•"/>
            </a:pPr>
            <a:r>
              <a:rPr lang="en-US" dirty="0"/>
              <a:t>Since most workers still get their health insurance through their employer, continuation during this crisis will be critical. Companies can also contribute to better health through paid and unpaid sick leave, paid leave for workers in risk groups</a:t>
            </a:r>
            <a:endParaRPr lang="en-US" sz="800" dirty="0"/>
          </a:p>
          <a:p>
            <a:pPr marL="171450" indent="-171450">
              <a:buFont typeface="Arial" panose="020B0604020202020204" pitchFamily="34" charset="0"/>
              <a:buChar char="•"/>
            </a:pPr>
            <a:r>
              <a:rPr lang="en-US" dirty="0"/>
              <a:t>Internet companies can provide access to the internet and technology for workers and students who currently do not have service</a:t>
            </a:r>
            <a:endParaRPr lang="en-US" sz="800" dirty="0"/>
          </a:p>
          <a:p>
            <a:pPr marL="171450" indent="-171450">
              <a:buFont typeface="Arial" panose="020B0604020202020204" pitchFamily="34" charset="0"/>
              <a:buChar char="•"/>
            </a:pPr>
            <a:r>
              <a:rPr lang="en-US" dirty="0"/>
              <a:t>Companies can also support the local communities where their employees and customers are located by contributing to relief funds and food banks, and donating supplies for health care professionals &amp; EMS responders</a:t>
            </a:r>
          </a:p>
          <a:p>
            <a:pPr marL="914400" lvl="2" indent="0">
              <a:lnSpc>
                <a:spcPct val="100000"/>
              </a:lnSpc>
              <a:spcBef>
                <a:spcPts val="0"/>
              </a:spcBef>
              <a:spcAft>
                <a:spcPts val="600"/>
              </a:spcAft>
              <a:buNone/>
            </a:pPr>
            <a:r>
              <a:rPr lang="en-US" dirty="0"/>
              <a:t> </a:t>
            </a:r>
          </a:p>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17</a:t>
            </a:fld>
            <a:endParaRPr lang="en-US"/>
          </a:p>
        </p:txBody>
      </p:sp>
    </p:spTree>
    <p:extLst>
      <p:ext uri="{BB962C8B-B14F-4D97-AF65-F5344CB8AC3E}">
        <p14:creationId xmlns:p14="http://schemas.microsoft.com/office/powerpoint/2010/main" val="369492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3243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United For ALICE is a driver of innovation, shining a light on the challenges that ALICE (Asset Limited, Income Constrained, Employed) households face and finding collaborative solutions. Through a standardized methodology that assesses the cost of living in every county, this project provides a comprehensive measure of financial hardship across the U.S. Equipped with this data, ALICE partners convene, advocate, and innovate in their local communities to highlight the issues faced by ALICE households and to generate solutions that promote financial stability. This grassroots movement represents United Ways, corporations, nonprofits and foundations in Arkansas, Connecticut, Florida, Hawai‘i, Idaho, Illinois, Indiana, Iowa, Louisiana, Maryland, Michigan, New Jersey, New York, Ohio, Oregon, Pennsylvania, Tennessee, Texas, Virginia, Washington and Wisconsin; we are United For ALICE.</a:t>
            </a:r>
          </a:p>
          <a:p>
            <a:endParaRPr lang="en-US" sz="1200" kern="1200" dirty="0">
              <a:solidFill>
                <a:schemeClr val="tx1"/>
              </a:solidFill>
              <a:effectLst/>
              <a:latin typeface="+mn-lt"/>
              <a:ea typeface="+mn-ea"/>
              <a:cs typeface="+mn-cs"/>
            </a:endParaRPr>
          </a:p>
          <a:p>
            <a:pPr marL="68580" marR="0" lvl="0" indent="0" algn="l" defTabSz="914400" rtl="0" eaLnBrk="1" fontAlgn="auto" latinLnBrk="0" hangingPunct="1">
              <a:lnSpc>
                <a:spcPct val="100000"/>
              </a:lnSpc>
              <a:spcBef>
                <a:spcPts val="1200"/>
              </a:spcBef>
              <a:spcAft>
                <a:spcPts val="0"/>
              </a:spcAft>
              <a:buClrTx/>
              <a:buSzTx/>
              <a:buFont typeface="Arial"/>
              <a:buNone/>
              <a:tabLst/>
              <a:defRPr/>
            </a:pPr>
            <a:r>
              <a:rPr kumimoji="0" lang="en-US" sz="1200" b="1" i="0" u="none" strike="noStrike" kern="1200" cap="none" spc="0" normalizeH="0" baseline="0" noProof="0" dirty="0">
                <a:ln>
                  <a:noFill/>
                </a:ln>
                <a:solidFill>
                  <a:srgbClr val="515151"/>
                </a:solidFill>
                <a:effectLst/>
                <a:uLnTx/>
                <a:uFillTx/>
                <a:latin typeface="Arial" panose="020B0604020202020204" pitchFamily="34" charset="0"/>
                <a:cs typeface="Arial"/>
              </a:rPr>
              <a:t>Vision: </a:t>
            </a:r>
            <a:r>
              <a:rPr kumimoji="0" lang="en-US" sz="1200" b="0" i="0" u="none" strike="noStrike" kern="1200" cap="none" spc="0" normalizeH="0" baseline="0" noProof="0" dirty="0">
                <a:ln>
                  <a:noFill/>
                </a:ln>
                <a:solidFill>
                  <a:srgbClr val="515151"/>
                </a:solidFill>
                <a:effectLst/>
                <a:uLnTx/>
                <a:uFillTx/>
                <a:latin typeface="Arial" panose="020B0604020202020204" pitchFamily="34" charset="0"/>
                <a:cs typeface="Arial"/>
              </a:rPr>
              <a:t>We envision a world where all those who work to keep our economy running can </a:t>
            </a:r>
            <a:r>
              <a:rPr kumimoji="0" lang="en-US" sz="1200" i="0" u="none" strike="noStrike" kern="1200" cap="none" spc="0" normalizeH="0" baseline="0" noProof="0" dirty="0">
                <a:ln>
                  <a:noFill/>
                </a:ln>
                <a:solidFill>
                  <a:srgbClr val="515151"/>
                </a:solidFill>
                <a:effectLst/>
                <a:uLnTx/>
                <a:uFillTx/>
                <a:latin typeface="Arial" panose="020B0604020202020204" pitchFamily="34" charset="0"/>
                <a:cs typeface="Arial"/>
              </a:rPr>
              <a:t>support themselves and their families</a:t>
            </a:r>
          </a:p>
          <a:p>
            <a:pPr marL="68580" marR="0" lvl="0" indent="0" algn="l" defTabSz="914400" rtl="0" eaLnBrk="1" fontAlgn="auto" latinLnBrk="0" hangingPunct="1">
              <a:lnSpc>
                <a:spcPct val="100000"/>
              </a:lnSpc>
              <a:spcBef>
                <a:spcPts val="1200"/>
              </a:spcBef>
              <a:spcAft>
                <a:spcPts val="0"/>
              </a:spcAft>
              <a:buClrTx/>
              <a:buSzTx/>
              <a:buFont typeface="Arial"/>
              <a:buNone/>
              <a:tabLst/>
              <a:defRPr/>
            </a:pPr>
            <a:r>
              <a:rPr kumimoji="0" lang="en-US" sz="1200" b="1" i="0" u="none" strike="noStrike" kern="1200" cap="none" spc="0" normalizeH="0" baseline="0" noProof="0" dirty="0">
                <a:ln>
                  <a:noFill/>
                </a:ln>
                <a:solidFill>
                  <a:srgbClr val="515151"/>
                </a:solidFill>
                <a:effectLst/>
                <a:uLnTx/>
                <a:uFillTx/>
                <a:latin typeface="Arial" panose="020B0604020202020204" pitchFamily="34" charset="0"/>
                <a:cs typeface="Arial"/>
              </a:rPr>
              <a:t>Mission: </a:t>
            </a:r>
            <a:r>
              <a:rPr kumimoji="0" lang="en-US" sz="1200" i="0" u="none" strike="noStrike" kern="1200" cap="none" spc="0" normalizeH="0" baseline="0" noProof="0" dirty="0">
                <a:ln>
                  <a:noFill/>
                </a:ln>
                <a:solidFill>
                  <a:srgbClr val="515151"/>
                </a:solidFill>
                <a:effectLst/>
                <a:uLnTx/>
                <a:uFillTx/>
                <a:latin typeface="Arial" panose="020B0604020202020204" pitchFamily="34" charset="0"/>
                <a:cs typeface="Arial"/>
              </a:rPr>
              <a:t>Become the standard measure used by nonprofit, government, business, and academic institutions to define financial insecurity; change the common vernacular from “working poor” to “ALICE”</a:t>
            </a:r>
          </a:p>
          <a:p>
            <a:pPr marL="68580" marR="0" lvl="0" indent="0" algn="l" defTabSz="914400" rtl="0" eaLnBrk="1" fontAlgn="auto" latinLnBrk="0" hangingPunct="1">
              <a:lnSpc>
                <a:spcPct val="100000"/>
              </a:lnSpc>
              <a:spcBef>
                <a:spcPts val="1200"/>
              </a:spcBef>
              <a:spcAft>
                <a:spcPts val="0"/>
              </a:spcAft>
              <a:buClrTx/>
              <a:buSzTx/>
              <a:buFont typeface="Arial"/>
              <a:buNone/>
              <a:tabLst/>
              <a:defRPr/>
            </a:pPr>
            <a:endParaRPr kumimoji="0" lang="en-US" sz="800" b="0" i="0" u="none" strike="noStrike" kern="120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endParaRPr>
          </a:p>
          <a:p>
            <a:pPr marL="68580" marR="0" lvl="0" indent="0" algn="l" defTabSz="914400" rtl="0" eaLnBrk="1" fontAlgn="auto" latinLnBrk="0" hangingPunct="1">
              <a:lnSpc>
                <a:spcPct val="100000"/>
              </a:lnSpc>
              <a:spcBef>
                <a:spcPts val="1200"/>
              </a:spcBef>
              <a:spcAft>
                <a:spcPts val="0"/>
              </a:spcAft>
              <a:buClrTx/>
              <a:buSzTx/>
              <a:buFont typeface="Arial"/>
              <a:buNone/>
              <a:tabLst/>
              <a:defRPr/>
            </a:pPr>
            <a:r>
              <a:rPr kumimoji="0" lang="en-US" sz="1200" b="1"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What we do</a:t>
            </a:r>
            <a:r>
              <a:rPr kumimoji="0" lang="en-US" sz="1200" b="0" i="0" u="none" strike="noStrike" kern="1200" cap="none" spc="0" normalizeH="0" baseline="0" noProof="0" dirty="0">
                <a:ln>
                  <a:noFill/>
                </a:ln>
                <a:solidFill>
                  <a:srgbClr val="515151"/>
                </a:solidFill>
                <a:effectLst/>
                <a:uLnTx/>
                <a:uFillTx/>
                <a:latin typeface="Arial" panose="020B0604020202020204" pitchFamily="34" charset="0"/>
                <a:cs typeface="Arial" panose="020B0604020202020204" pitchFamily="34" charset="0"/>
              </a:rPr>
              <a:t>:</a:t>
            </a:r>
          </a:p>
          <a:p>
            <a:pPr marL="411480" marR="0" lvl="0" indent="-342900" algn="l" defTabSz="914400" rtl="0" eaLnBrk="1" fontAlgn="auto" latinLnBrk="0" hangingPunct="1">
              <a:lnSpc>
                <a:spcPct val="100000"/>
              </a:lnSpc>
              <a:spcBef>
                <a:spcPts val="1200"/>
              </a:spcBef>
              <a:spcAft>
                <a:spcPts val="0"/>
              </a:spcAft>
              <a:buClrTx/>
              <a:buSzTx/>
              <a:buFont typeface="Arial"/>
              <a:buChar char="•"/>
              <a:tabLst/>
              <a:defRPr/>
            </a:pPr>
            <a:r>
              <a:rPr lang="en-US" u="sng" dirty="0">
                <a:solidFill>
                  <a:srgbClr val="E7E6E6">
                    <a:lumMod val="25000"/>
                  </a:srgbClr>
                </a:solidFill>
              </a:rPr>
              <a:t>Conduct research and produce reports</a:t>
            </a:r>
            <a:r>
              <a:rPr lang="en-US" dirty="0">
                <a:solidFill>
                  <a:srgbClr val="E7E6E6">
                    <a:lumMod val="25000"/>
                  </a:srgbClr>
                </a:solidFill>
              </a:rPr>
              <a:t>: We provide unbiased data that is replicable, updated regularly, and sensitive to local context</a:t>
            </a:r>
          </a:p>
          <a:p>
            <a:pPr marL="411480" marR="0" lvl="0" indent="-342900" algn="l" defTabSz="914400" rtl="0" eaLnBrk="1" fontAlgn="auto" latinLnBrk="0" hangingPunct="1">
              <a:lnSpc>
                <a:spcPct val="100000"/>
              </a:lnSpc>
              <a:spcBef>
                <a:spcPts val="1200"/>
              </a:spcBef>
              <a:spcAft>
                <a:spcPts val="0"/>
              </a:spcAft>
              <a:buClrTx/>
              <a:buSzTx/>
              <a:buFont typeface="Arial"/>
              <a:buChar char="•"/>
              <a:tabLst/>
              <a:defRPr/>
            </a:pPr>
            <a:r>
              <a:rPr kumimoji="0" lang="en-US" sz="1200" b="0" i="0" u="sng" strike="noStrike" kern="120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Lead a learning community</a:t>
            </a:r>
            <a:r>
              <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rPr>
              <a:t>: We facilitate a forum for sharing experiences, developing best practices, and building broader impact and fundraising strategies</a:t>
            </a:r>
          </a:p>
          <a:p>
            <a:pPr marL="411480" marR="0" lvl="0" indent="-342900" algn="l" defTabSz="914400" rtl="0" eaLnBrk="1" fontAlgn="auto" latinLnBrk="0" hangingPunct="1">
              <a:lnSpc>
                <a:spcPct val="100000"/>
              </a:lnSpc>
              <a:spcBef>
                <a:spcPts val="1200"/>
              </a:spcBef>
              <a:spcAft>
                <a:spcPts val="0"/>
              </a:spcAft>
              <a:buClrTx/>
              <a:buSzTx/>
              <a:buFont typeface="Arial"/>
              <a:buChar char="•"/>
              <a:tabLst/>
              <a:defRPr/>
            </a:pPr>
            <a:r>
              <a:rPr lang="en-US" u="sng" dirty="0">
                <a:solidFill>
                  <a:srgbClr val="E7E6E6">
                    <a:lumMod val="25000"/>
                  </a:srgbClr>
                </a:solidFill>
              </a:rPr>
              <a:t>Inspire action</a:t>
            </a:r>
            <a:r>
              <a:rPr lang="en-US" dirty="0">
                <a:solidFill>
                  <a:srgbClr val="E7E6E6">
                    <a:lumMod val="25000"/>
                  </a:srgbClr>
                </a:solidFill>
              </a:rPr>
              <a:t>: Our ultimate goal is to stimulate action that will improve the financial stability of ALICE families and their communities</a:t>
            </a:r>
            <a:endPar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0C8167B-1554-4E8F-986D-921F6EBF1C15}" type="slidenum">
              <a:rPr lang="en-US" smtClean="0"/>
              <a:t>2</a:t>
            </a:fld>
            <a:endParaRPr lang="en-US"/>
          </a:p>
        </p:txBody>
      </p:sp>
    </p:spTree>
    <p:extLst>
      <p:ext uri="{BB962C8B-B14F-4D97-AF65-F5344CB8AC3E}">
        <p14:creationId xmlns:p14="http://schemas.microsoft.com/office/powerpoint/2010/main" val="287320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map is updated daily. Go to link and copy map if we want to insert a more recent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The </a:t>
            </a:r>
            <a:r>
              <a:rPr lang="en-US" i="1" dirty="0">
                <a:solidFill>
                  <a:schemeClr val="tx1">
                    <a:lumMod val="75000"/>
                    <a:lumOff val="25000"/>
                  </a:schemeClr>
                </a:solidFill>
              </a:rPr>
              <a:t>New York Times</a:t>
            </a:r>
            <a:r>
              <a:rPr lang="en-US" dirty="0">
                <a:solidFill>
                  <a:schemeClr val="tx1">
                    <a:lumMod val="75000"/>
                    <a:lumOff val="25000"/>
                  </a:schemeClr>
                </a:solidFill>
              </a:rPr>
              <a:t>, Coronavirus in the U.S.: Latest Map and Case Count, 8/3/2020</a:t>
            </a:r>
            <a:endParaRPr lang="en-US" dirty="0">
              <a:hlinkClick r:id="rId3"/>
            </a:endParaRPr>
          </a:p>
          <a:p>
            <a:r>
              <a:rPr lang="en-US" dirty="0">
                <a:hlinkClick r:id="rId3"/>
              </a:rPr>
              <a:t>https://www.nytimes.com/interactive/2020/us/coronavirus-us-cases.html</a:t>
            </a:r>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3</a:t>
            </a:fld>
            <a:endParaRPr lang="en-US"/>
          </a:p>
        </p:txBody>
      </p:sp>
    </p:spTree>
    <p:extLst>
      <p:ext uri="{BB962C8B-B14F-4D97-AF65-F5344CB8AC3E}">
        <p14:creationId xmlns:p14="http://schemas.microsoft.com/office/powerpoint/2010/main" val="41464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4</a:t>
            </a:fld>
            <a:endParaRPr lang="en-US"/>
          </a:p>
        </p:txBody>
      </p:sp>
    </p:spTree>
    <p:extLst>
      <p:ext uri="{BB962C8B-B14F-4D97-AF65-F5344CB8AC3E}">
        <p14:creationId xmlns:p14="http://schemas.microsoft.com/office/powerpoint/2010/main" val="2270637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Groups that are disproportionately ALICE will be impacted even more severely. Many ALICE families have been skimping on essentials for years, from healthy food to routine health care. Along with the added stress of living paycheck to paycheck, these factors increase the risk for chronic health conditions, making ALICE even more vulnerable during a public health crisis (see United For ALICE’s 2019 Report, </a:t>
            </a:r>
            <a:r>
              <a:rPr lang="en-US" sz="1200" i="1" u="sng" kern="1200" dirty="0">
                <a:solidFill>
                  <a:schemeClr val="tx1"/>
                </a:solidFill>
                <a:effectLst/>
                <a:latin typeface="+mn-lt"/>
                <a:ea typeface="+mn-ea"/>
                <a:cs typeface="+mn-cs"/>
                <a:hlinkClick r:id="rId3"/>
              </a:rPr>
              <a:t>The Consequences of Insufficient Household Income</a:t>
            </a:r>
            <a:r>
              <a:rPr lang="en-US" sz="1200" kern="1200" dirty="0">
                <a:solidFill>
                  <a:schemeClr val="tx1"/>
                </a:solidFill>
                <a:effectLst/>
                <a:latin typeface="+mn-lt"/>
                <a:ea typeface="+mn-ea"/>
                <a:cs typeface="+mn-cs"/>
              </a:rPr>
              <a:t>). Initial reports are showing that groups that have underlying health conditions, face persistent discrimination in health care services, or live in areas with fewer support services (health care deserts and rural areas) make up a higher proportion of COVID-19 deaths. </a:t>
            </a:r>
            <a:endParaRPr lang="en-US" sz="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C2BE64-911F-3D4B-A781-15E4A6542559}" type="slidenum">
              <a:rPr lang="en-US" smtClean="0"/>
              <a:t>5</a:t>
            </a:fld>
            <a:endParaRPr lang="en-US"/>
          </a:p>
        </p:txBody>
      </p:sp>
    </p:spTree>
    <p:extLst>
      <p:ext uri="{BB962C8B-B14F-4D97-AF65-F5344CB8AC3E}">
        <p14:creationId xmlns:p14="http://schemas.microsoft.com/office/powerpoint/2010/main" val="132934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Boyle, A. (2020, March 26). Univ. of Washington researchers predict 80,000 COVID-19 deaths in U.S. by July. </a:t>
            </a:r>
            <a:r>
              <a:rPr lang="en-US" dirty="0" err="1"/>
              <a:t>GeekWire</a:t>
            </a:r>
            <a:r>
              <a:rPr lang="en-US" dirty="0"/>
              <a:t>. Retrieved from</a:t>
            </a:r>
          </a:p>
          <a:p>
            <a:r>
              <a:rPr lang="en-US" dirty="0">
                <a:hlinkClick r:id="rId3"/>
              </a:rPr>
              <a:t>https://www.geekwire.com/2020/univ-washington-epidemiologists-predict-80000-covid-19-deaths-u-s-july/</a:t>
            </a:r>
            <a:endParaRPr lang="en-US" dirty="0"/>
          </a:p>
          <a:p>
            <a:endParaRPr lang="en-US" dirty="0"/>
          </a:p>
          <a:p>
            <a:r>
              <a:rPr lang="en-US" sz="1200" i="1" u="sng" dirty="0">
                <a:hlinkClick r:id="rId4"/>
              </a:rPr>
              <a:t>Modeling</a:t>
            </a:r>
            <a:r>
              <a:rPr lang="en-US" sz="1200" i="1" dirty="0"/>
              <a:t> from Imperial College COVID-19 Response Team </a:t>
            </a:r>
            <a:endParaRPr lang="en-US" dirty="0"/>
          </a:p>
        </p:txBody>
      </p:sp>
      <p:sp>
        <p:nvSpPr>
          <p:cNvPr id="4" name="Slide Number Placeholder 3"/>
          <p:cNvSpPr>
            <a:spLocks noGrp="1"/>
          </p:cNvSpPr>
          <p:nvPr>
            <p:ph type="sldNum" sz="quarter" idx="5"/>
          </p:nvPr>
        </p:nvSpPr>
        <p:spPr/>
        <p:txBody>
          <a:bodyPr/>
          <a:lstStyle/>
          <a:p>
            <a:fld id="{7AC2BE64-911F-3D4B-A781-15E4A6542559}" type="slidenum">
              <a:rPr lang="en-US" smtClean="0"/>
              <a:t>6</a:t>
            </a:fld>
            <a:endParaRPr lang="en-US"/>
          </a:p>
        </p:txBody>
      </p:sp>
    </p:spTree>
    <p:extLst>
      <p:ext uri="{BB962C8B-B14F-4D97-AF65-F5344CB8AC3E}">
        <p14:creationId xmlns:p14="http://schemas.microsoft.com/office/powerpoint/2010/main" val="3219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2000"/>
              </a:lnSpc>
            </a:pPr>
            <a:r>
              <a:rPr lang="en-US" sz="1200" dirty="0">
                <a:latin typeface="Arial" panose="020B0604020202020204" pitchFamily="34" charset="0"/>
                <a:cs typeface="Arial" panose="020B0604020202020204" pitchFamily="34" charset="0"/>
              </a:rPr>
              <a:t>COVID-19 and families with children:</a:t>
            </a:r>
          </a:p>
          <a:p>
            <a:pPr marL="171450" indent="-171450">
              <a:lnSpc>
                <a:spcPct val="112000"/>
              </a:lnSpc>
              <a:buFont typeface="Arial" panose="020B0604020202020204" pitchFamily="34" charset="0"/>
              <a:buChar char="•"/>
            </a:pPr>
            <a:r>
              <a:rPr lang="en-US" sz="1200" dirty="0">
                <a:latin typeface="Arial" panose="020B0604020202020204" pitchFamily="34" charset="0"/>
                <a:cs typeface="Arial" panose="020B0604020202020204" pitchFamily="34" charset="0"/>
              </a:rPr>
              <a:t>Disruption to normal life – free and reduced-price lunches, education, routines, stability</a:t>
            </a:r>
          </a:p>
          <a:p>
            <a:pPr marL="171450" lvl="0" indent="-171450">
              <a:lnSpc>
                <a:spcPct val="112000"/>
              </a:lnSpc>
              <a:buFont typeface="Arial" panose="020B0604020202020204" pitchFamily="34" charset="0"/>
              <a:buChar char="•"/>
              <a:defRPr/>
            </a:pPr>
            <a:r>
              <a:rPr lang="en-US" sz="1200" dirty="0">
                <a:latin typeface="Arial" panose="020B0604020202020204" pitchFamily="34" charset="0"/>
                <a:cs typeface="Arial" panose="020B0604020202020204" pitchFamily="34" charset="0"/>
              </a:rPr>
              <a:t>For some children, school is their one safe place – sheltering at home can lead to unsafe situations in families where there is neglect and/or abuse</a:t>
            </a:r>
          </a:p>
          <a:p>
            <a:pPr marL="171450" lvl="0" indent="-171450">
              <a:lnSpc>
                <a:spcPct val="112000"/>
              </a:lnSpc>
              <a:buFont typeface="Arial" panose="020B0604020202020204" pitchFamily="34" charset="0"/>
              <a:buChar char="•"/>
              <a:defRPr/>
            </a:pPr>
            <a:r>
              <a:rPr lang="en-US" sz="1200" dirty="0">
                <a:latin typeface="Arial" panose="020B0604020202020204" pitchFamily="34" charset="0"/>
                <a:cs typeface="Arial" panose="020B0604020202020204" pitchFamily="34" charset="0"/>
              </a:rPr>
              <a:t>Ability of parents to work from home is limited when they need to care for children/assist with remote learning</a:t>
            </a:r>
            <a:endParaRPr lang="en-US" sz="1200" b="1" i="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i="0" dirty="0">
                <a:latin typeface="Arial" panose="020B0604020202020204" pitchFamily="34" charset="0"/>
                <a:cs typeface="Arial" panose="020B0604020202020204" pitchFamily="34" charset="0"/>
              </a:rPr>
              <a:t>Digital divide: </a:t>
            </a:r>
            <a:r>
              <a:rPr lang="en-US" sz="1200" dirty="0">
                <a:latin typeface="Arial" panose="020B0604020202020204" pitchFamily="34" charset="0"/>
                <a:cs typeface="Arial" panose="020B0604020202020204" pitchFamily="34" charset="0"/>
              </a:rPr>
              <a:t>ALICE households are less likely to have high-speed internet access and digital tools. With less access to the internet and computers, ALICE children will have difficulty participating in online learning and parents have more difficulty working remotely (if that’s an option)</a:t>
            </a:r>
          </a:p>
          <a:p>
            <a:pPr marL="171450" lvl="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College students: many work – and lost their jobs, many don’t have another home to go to</a:t>
            </a:r>
            <a:endParaRPr lang="en-US" sz="1200" i="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US" sz="1200" i="0" dirty="0">
                <a:latin typeface="Arial" panose="020B0604020202020204" pitchFamily="34" charset="0"/>
                <a:cs typeface="Arial" panose="020B0604020202020204" pitchFamily="34" charset="0"/>
              </a:rPr>
              <a:t>ALICE school employees: </a:t>
            </a:r>
            <a:r>
              <a:rPr lang="en-US" sz="1200" dirty="0">
                <a:latin typeface="Arial" panose="020B0604020202020204" pitchFamily="34" charset="0"/>
                <a:cs typeface="Arial" panose="020B0604020202020204" pitchFamily="34" charset="0"/>
              </a:rPr>
              <a:t>ALICE also works at schools and colleges – as support staff, transportation, custodial staff, and teachers working multiple jobs to make ends meet. School support positions that are outsourced through third-party vendors may not be compensated during school closures.</a:t>
            </a:r>
          </a:p>
        </p:txBody>
      </p:sp>
      <p:sp>
        <p:nvSpPr>
          <p:cNvPr id="4" name="Slide Number Placeholder 3"/>
          <p:cNvSpPr>
            <a:spLocks noGrp="1"/>
          </p:cNvSpPr>
          <p:nvPr>
            <p:ph type="sldNum" sz="quarter" idx="5"/>
          </p:nvPr>
        </p:nvSpPr>
        <p:spPr/>
        <p:txBody>
          <a:bodyPr/>
          <a:lstStyle/>
          <a:p>
            <a:fld id="{7AC2BE64-911F-3D4B-A781-15E4A6542559}" type="slidenum">
              <a:rPr lang="en-US" smtClean="0"/>
              <a:t>7</a:t>
            </a:fld>
            <a:endParaRPr lang="en-US"/>
          </a:p>
        </p:txBody>
      </p:sp>
    </p:spTree>
    <p:extLst>
      <p:ext uri="{BB962C8B-B14F-4D97-AF65-F5344CB8AC3E}">
        <p14:creationId xmlns:p14="http://schemas.microsoft.com/office/powerpoint/2010/main" val="202734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2000"/>
              </a:lnSpc>
            </a:pPr>
            <a:r>
              <a:rPr lang="en-US" b="1" dirty="0"/>
              <a:t>Half [ADJUST FOR YOUR STATE] of seniors are below ALICE Threshold: [ADD NUMBERS FOR YOUR STATE] XXX out of XXX senior households are below the ALICE Threshold</a:t>
            </a:r>
          </a:p>
          <a:p>
            <a:pPr>
              <a:lnSpc>
                <a:spcPct val="112000"/>
              </a:lnSpc>
            </a:pPr>
            <a:endParaRPr lang="en-US" dirty="0"/>
          </a:p>
          <a:p>
            <a:pPr marL="171450" marR="0" lvl="0" indent="-171450"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n-US" dirty="0"/>
              <a:t>Stock market decline will reduce retirement funds – seniors relying on investments will be impacted. With the projected time horizon, probably won’t have time to recoup these losses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Seniors often live in close conditions – retirement homes, nursing homes – with greater risk of infection</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Hold on non-essential care – many won’t get care they need, from physical therapy to elective/minor surgery</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Isolation – already a problem for many seniors. Social distancing increases isolation and can exacerbate mental health issues and dementia </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Senior centers closed in communities – reduces access to hot meals and socialization, and increases burden for family caregivers </a:t>
            </a:r>
          </a:p>
          <a:p>
            <a:pPr marL="171450" lvl="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Increased risk for grocery shopping and visits to the pharmacy</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ALICE caregivers, paid and unpaid – more responsibility with fewer supports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Disruption in medication supply chain – many generic medications are produced in China</a:t>
            </a:r>
          </a:p>
        </p:txBody>
      </p:sp>
      <p:sp>
        <p:nvSpPr>
          <p:cNvPr id="4" name="Slide Number Placeholder 3"/>
          <p:cNvSpPr>
            <a:spLocks noGrp="1"/>
          </p:cNvSpPr>
          <p:nvPr>
            <p:ph type="sldNum" sz="quarter" idx="5"/>
          </p:nvPr>
        </p:nvSpPr>
        <p:spPr/>
        <p:txBody>
          <a:bodyPr/>
          <a:lstStyle/>
          <a:p>
            <a:fld id="{7AC2BE64-911F-3D4B-A781-15E4A6542559}" type="slidenum">
              <a:rPr lang="en-US" smtClean="0"/>
              <a:t>8</a:t>
            </a:fld>
            <a:endParaRPr lang="en-US"/>
          </a:p>
        </p:txBody>
      </p:sp>
    </p:spTree>
    <p:extLst>
      <p:ext uri="{BB962C8B-B14F-4D97-AF65-F5344CB8AC3E}">
        <p14:creationId xmlns:p14="http://schemas.microsoft.com/office/powerpoint/2010/main" val="6304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Overview:</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ALICE workers play essential roles in state and national economies, building and repairing our infrastructure and educating and caring for our past, current, and future workforce. Many are in the trenches caring for COVID-19 patients. Yet many ALICE workers do not have basic employee protections — such as annual salary, health coverage, paid sick leave, and other benefits — that would help them withstand the COVID-19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Workers in low-wage jobs face new and greater risks. On one hand, many of these jobs are now deemed “essential,” and employees are asked to report to work despite risk to their health. On the other hand, many of these jobs are seen as “dispensable,” and workers have their hours cut or are laid off, losing wages as well as benefits (if they had them to begin with)</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Essential workers </a:t>
            </a:r>
            <a:r>
              <a:rPr lang="en-US" sz="1200" kern="1200" dirty="0">
                <a:solidFill>
                  <a:schemeClr val="tx1"/>
                </a:solidFill>
                <a:effectLst/>
                <a:latin typeface="+mn-lt"/>
                <a:ea typeface="+mn-ea"/>
                <a:cs typeface="+mn-cs"/>
              </a:rPr>
              <a:t>— </a:t>
            </a:r>
            <a:r>
              <a:rPr lang="en-US" dirty="0"/>
              <a:t>concern for low-wage workers’ protection, risk, safety</a:t>
            </a:r>
          </a:p>
          <a:p>
            <a:pPr>
              <a:lnSpc>
                <a:spcPct val="100000"/>
              </a:lnSpc>
              <a:spcBef>
                <a:spcPts val="1200"/>
              </a:spcBef>
              <a:spcAft>
                <a:spcPts val="1200"/>
              </a:spcAft>
            </a:pPr>
            <a:r>
              <a:rPr lang="en-US" dirty="0"/>
              <a:t>Many Nurturer jobs are critical now, yet these workers are vulnerable to illness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Maintainer Occupations: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Infrastructors </a:t>
            </a:r>
            <a:r>
              <a:rPr lang="en-US" sz="1200" kern="1200" dirty="0">
                <a:solidFill>
                  <a:schemeClr val="tx1"/>
                </a:solidFill>
                <a:effectLst/>
                <a:latin typeface="+mn-lt"/>
                <a:ea typeface="+mn-ea"/>
                <a:cs typeface="+mn-cs"/>
              </a:rPr>
              <a:t>build and maintain the physical economy (construction, maintenance, management, administration, manufacturing, agriculture, mining, transportation, retail).</a:t>
            </a:r>
          </a:p>
          <a:p>
            <a:pPr lvl="1"/>
            <a:r>
              <a:rPr lang="en-US" sz="1200" b="1" kern="1200" dirty="0">
                <a:solidFill>
                  <a:schemeClr val="tx1"/>
                </a:solidFill>
                <a:effectLst/>
                <a:latin typeface="+mn-lt"/>
                <a:ea typeface="+mn-ea"/>
                <a:cs typeface="+mn-cs"/>
              </a:rPr>
              <a:t>Nurturers</a:t>
            </a:r>
            <a:r>
              <a:rPr lang="en-US" sz="1200" kern="1200" dirty="0">
                <a:solidFill>
                  <a:schemeClr val="tx1"/>
                </a:solidFill>
                <a:effectLst/>
                <a:latin typeface="+mn-lt"/>
                <a:ea typeface="+mn-ea"/>
                <a:cs typeface="+mn-cs"/>
              </a:rPr>
              <a:t> care for and educate the workforce (health and education, food service, arts, tourism, hospitality).</a:t>
            </a:r>
          </a:p>
          <a:p>
            <a:r>
              <a:rPr lang="en-US" sz="1200" b="1" kern="1200" dirty="0">
                <a:solidFill>
                  <a:schemeClr val="tx1"/>
                </a:solidFill>
                <a:effectLst/>
                <a:latin typeface="+mn-lt"/>
                <a:ea typeface="+mn-ea"/>
                <a:cs typeface="+mn-cs"/>
              </a:rPr>
              <a:t>Innovator Occupations: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Adaptors</a:t>
            </a:r>
            <a:r>
              <a:rPr lang="en-US" sz="1200" kern="1200" dirty="0">
                <a:solidFill>
                  <a:schemeClr val="tx1"/>
                </a:solidFill>
                <a:effectLst/>
                <a:latin typeface="+mn-lt"/>
                <a:ea typeface="+mn-ea"/>
                <a:cs typeface="+mn-cs"/>
              </a:rPr>
              <a:t> implement existing tools or processes in new ways, responding to opportunities and changing circumstances (managers, industrial and organizational psychologists, analysts, designers, technicians, and even policymakers). </a:t>
            </a:r>
          </a:p>
          <a:p>
            <a:pPr lvl="1"/>
            <a:r>
              <a:rPr lang="en-US" sz="1200" b="1" kern="1200" dirty="0">
                <a:solidFill>
                  <a:schemeClr val="tx1"/>
                </a:solidFill>
                <a:effectLst/>
                <a:latin typeface="+mn-lt"/>
                <a:ea typeface="+mn-ea"/>
                <a:cs typeface="+mn-cs"/>
              </a:rPr>
              <a:t>Inventors </a:t>
            </a:r>
            <a:r>
              <a:rPr lang="en-US" sz="1200" kern="1200" dirty="0">
                <a:solidFill>
                  <a:schemeClr val="tx1"/>
                </a:solidFill>
                <a:effectLst/>
                <a:latin typeface="+mn-lt"/>
                <a:ea typeface="+mn-ea"/>
                <a:cs typeface="+mn-cs"/>
              </a:rPr>
              <a:t>devise new processes, appliances, machines, or ideas. Before World War II, most inventors were independent entrepreneurs. Today, they are most likely engineers and scientists working in research &amp; development, and in some cases in higher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C2BE64-911F-3D4B-A781-15E4A6542559}" type="slidenum">
              <a:rPr lang="en-US" smtClean="0"/>
              <a:t>9</a:t>
            </a:fld>
            <a:endParaRPr lang="en-US"/>
          </a:p>
        </p:txBody>
      </p:sp>
    </p:spTree>
    <p:extLst>
      <p:ext uri="{BB962C8B-B14F-4D97-AF65-F5344CB8AC3E}">
        <p14:creationId xmlns:p14="http://schemas.microsoft.com/office/powerpoint/2010/main" val="3180445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r>
              <a:rPr lang="en-US"/>
              <a:t>Drag picture to placeholder or click icon to add</a:t>
            </a:r>
          </a:p>
        </p:txBody>
      </p:sp>
      <p:sp>
        <p:nvSpPr>
          <p:cNvPr id="3" name="Subtitle 2"/>
          <p:cNvSpPr>
            <a:spLocks noGrp="1"/>
          </p:cNvSpPr>
          <p:nvPr>
            <p:ph type="subTitle" idx="1" hasCustomPrompt="1"/>
          </p:nvPr>
        </p:nvSpPr>
        <p:spPr>
          <a:xfrm>
            <a:off x="379845" y="5120085"/>
            <a:ext cx="8383155" cy="610323"/>
          </a:xfrm>
        </p:spPr>
        <p:txBody>
          <a:bodyPr>
            <a:noAutofit/>
          </a:bodyPr>
          <a:lstStyle>
            <a:lvl1pPr marL="0" indent="0" algn="l">
              <a:buNone/>
              <a:defRPr sz="4400" b="1">
                <a:solidFill>
                  <a:srgbClr val="7C81B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win presentation</a:t>
            </a:r>
          </a:p>
        </p:txBody>
      </p:sp>
      <p:sp>
        <p:nvSpPr>
          <p:cNvPr id="21" name="Text Placeholder 20"/>
          <p:cNvSpPr>
            <a:spLocks noGrp="1"/>
          </p:cNvSpPr>
          <p:nvPr>
            <p:ph type="body" sz="quarter" idx="11"/>
          </p:nvPr>
        </p:nvSpPr>
        <p:spPr>
          <a:xfrm>
            <a:off x="380376" y="6052998"/>
            <a:ext cx="6764216" cy="489675"/>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A drawing of a cartoon character&#10;&#10;Description automatically generated">
            <a:extLst>
              <a:ext uri="{FF2B5EF4-FFF2-40B4-BE49-F238E27FC236}">
                <a16:creationId xmlns:a16="http://schemas.microsoft.com/office/drawing/2014/main" id="{457AF7AF-E0ED-E146-A609-C40C719136E3}"/>
              </a:ext>
            </a:extLst>
          </p:cNvPr>
          <p:cNvPicPr>
            <a:picLocks noChangeAspect="1"/>
          </p:cNvPicPr>
          <p:nvPr userDrawn="1"/>
        </p:nvPicPr>
        <p:blipFill>
          <a:blip r:embed="rId2"/>
          <a:stretch>
            <a:fillRect/>
          </a:stretch>
        </p:blipFill>
        <p:spPr>
          <a:xfrm>
            <a:off x="10782553" y="6002429"/>
            <a:ext cx="1201538" cy="590812"/>
          </a:xfrm>
          <a:prstGeom prst="rect">
            <a:avLst/>
          </a:prstGeom>
        </p:spPr>
      </p:pic>
    </p:spTree>
    <p:extLst>
      <p:ext uri="{BB962C8B-B14F-4D97-AF65-F5344CB8AC3E}">
        <p14:creationId xmlns:p14="http://schemas.microsoft.com/office/powerpoint/2010/main" val="467279208"/>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820374"/>
          </a:xfrm>
          <a:solidFill>
            <a:schemeClr val="tx2">
              <a:lumMod val="20000"/>
              <a:lumOff val="80000"/>
            </a:schemeClr>
          </a:solidFill>
        </p:spPr>
        <p:txBody>
          <a:bodyPr anchor="ctr"/>
          <a:lstStyle>
            <a:lvl1pPr algn="ctr">
              <a:defRPr/>
            </a:lvl1pPr>
          </a:lstStyle>
          <a:p>
            <a:r>
              <a:rPr lang="en-US"/>
              <a:t>Drag picture to placeholder or click icon to add</a:t>
            </a:r>
          </a:p>
        </p:txBody>
      </p:sp>
      <p:sp>
        <p:nvSpPr>
          <p:cNvPr id="3" name="Subtitle 2"/>
          <p:cNvSpPr>
            <a:spLocks noGrp="1"/>
          </p:cNvSpPr>
          <p:nvPr>
            <p:ph type="subTitle" idx="1" hasCustomPrompt="1"/>
          </p:nvPr>
        </p:nvSpPr>
        <p:spPr>
          <a:xfrm>
            <a:off x="379845" y="5120085"/>
            <a:ext cx="8383155" cy="610323"/>
          </a:xfrm>
        </p:spPr>
        <p:txBody>
          <a:bodyPr>
            <a:noAutofit/>
          </a:bodyPr>
          <a:lstStyle>
            <a:lvl1pPr marL="0" indent="0" algn="l">
              <a:buNone/>
              <a:defRPr sz="4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Title of fight presentation</a:t>
            </a:r>
          </a:p>
        </p:txBody>
      </p:sp>
      <p:sp>
        <p:nvSpPr>
          <p:cNvPr id="21" name="Text Placeholder 20"/>
          <p:cNvSpPr>
            <a:spLocks noGrp="1"/>
          </p:cNvSpPr>
          <p:nvPr>
            <p:ph type="body" sz="quarter" idx="11"/>
          </p:nvPr>
        </p:nvSpPr>
        <p:spPr>
          <a:xfrm>
            <a:off x="380376" y="6052998"/>
            <a:ext cx="6764216" cy="489675"/>
          </a:xfrm>
        </p:spPr>
        <p:txBody>
          <a:bodyPr>
            <a:norm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descr="A drawing of a cartoon character&#10;&#10;Description automatically generated">
            <a:extLst>
              <a:ext uri="{FF2B5EF4-FFF2-40B4-BE49-F238E27FC236}">
                <a16:creationId xmlns:a16="http://schemas.microsoft.com/office/drawing/2014/main" id="{32BF2D2F-1392-4848-A23A-68543E45C2B2}"/>
              </a:ext>
            </a:extLst>
          </p:cNvPr>
          <p:cNvPicPr>
            <a:picLocks noChangeAspect="1"/>
          </p:cNvPicPr>
          <p:nvPr userDrawn="1"/>
        </p:nvPicPr>
        <p:blipFill>
          <a:blip r:embed="rId2"/>
          <a:stretch>
            <a:fillRect/>
          </a:stretch>
        </p:blipFill>
        <p:spPr>
          <a:xfrm>
            <a:off x="10712214" y="6002429"/>
            <a:ext cx="1201538" cy="590812"/>
          </a:xfrm>
          <a:prstGeom prst="rect">
            <a:avLst/>
          </a:prstGeom>
        </p:spPr>
      </p:pic>
    </p:spTree>
    <p:extLst>
      <p:ext uri="{BB962C8B-B14F-4D97-AF65-F5344CB8AC3E}">
        <p14:creationId xmlns:p14="http://schemas.microsoft.com/office/powerpoint/2010/main" val="3297321734"/>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67815121-1DF2-774E-8808-268972ECD486}"/>
              </a:ext>
            </a:extLst>
          </p:cNvPr>
          <p:cNvPicPr>
            <a:picLocks noChangeAspect="1"/>
          </p:cNvPicPr>
          <p:nvPr userDrawn="1"/>
        </p:nvPicPr>
        <p:blipFill>
          <a:blip r:embed="rId2"/>
          <a:stretch>
            <a:fillRect/>
          </a:stretch>
        </p:blipFill>
        <p:spPr>
          <a:xfrm>
            <a:off x="11004145" y="6172486"/>
            <a:ext cx="1003569" cy="493468"/>
          </a:xfrm>
          <a:prstGeom prst="rect">
            <a:avLst/>
          </a:prstGeom>
        </p:spPr>
      </p:pic>
      <p:pic>
        <p:nvPicPr>
          <p:cNvPr id="7" name="Picture 6">
            <a:extLst>
              <a:ext uri="{FF2B5EF4-FFF2-40B4-BE49-F238E27FC236}">
                <a16:creationId xmlns:a16="http://schemas.microsoft.com/office/drawing/2014/main" id="{D80AE813-8875-7845-8919-6D4A68841E41}"/>
              </a:ext>
            </a:extLst>
          </p:cNvPr>
          <p:cNvPicPr>
            <a:picLocks noChangeAspect="1"/>
          </p:cNvPicPr>
          <p:nvPr userDrawn="1"/>
        </p:nvPicPr>
        <p:blipFill>
          <a:blip r:embed="rId3"/>
          <a:stretch>
            <a:fillRect/>
          </a:stretch>
        </p:blipFill>
        <p:spPr>
          <a:xfrm>
            <a:off x="0" y="0"/>
            <a:ext cx="12192000" cy="56605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5666" y="2332545"/>
            <a:ext cx="10888133" cy="2229427"/>
          </a:xfrm>
        </p:spPr>
        <p:txBody>
          <a:bodyPr anchor="ctr">
            <a:normAutofit/>
          </a:bodyPr>
          <a:lstStyle>
            <a:lvl1pPr marL="0" indent="0" algn="ctr">
              <a:buNone/>
              <a:defRPr sz="3600" b="1" i="1">
                <a:solidFill>
                  <a:srgbClr val="7C81B8"/>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AF44763-15E4-8941-8DDE-256CADDEB02B}"/>
              </a:ext>
            </a:extLst>
          </p:cNvPr>
          <p:cNvSpPr>
            <a:spLocks noGrp="1"/>
          </p:cNvSpPr>
          <p:nvPr>
            <p:ph type="title"/>
          </p:nvPr>
        </p:nvSpPr>
        <p:spPr>
          <a:xfrm>
            <a:off x="448811" y="44416"/>
            <a:ext cx="11222488" cy="914547"/>
          </a:xfrm>
        </p:spPr>
        <p:txBody>
          <a:bodyPr anchor="b">
            <a:noAutofit/>
          </a:bodyPr>
          <a:lstStyle>
            <a:lvl1pPr algn="l">
              <a:defRPr>
                <a:solidFill>
                  <a:srgbClr val="7C81B8"/>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3EBA9D19-BBFC-EE4E-A6A6-098E862BB318}"/>
              </a:ext>
            </a:extLst>
          </p:cNvPr>
          <p:cNvCxnSpPr/>
          <p:nvPr userDrawn="1"/>
        </p:nvCxnSpPr>
        <p:spPr>
          <a:xfrm flipV="1">
            <a:off x="448811" y="958963"/>
            <a:ext cx="11384285" cy="30019"/>
          </a:xfrm>
          <a:prstGeom prst="line">
            <a:avLst/>
          </a:prstGeom>
          <a:ln w="22225" cap="rnd" cmpd="sng">
            <a:solidFill>
              <a:srgbClr val="4D4D4C"/>
            </a:solidFill>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06BA176-6746-3545-A0AC-CE64117E4892}"/>
              </a:ext>
            </a:extLst>
          </p:cNvPr>
          <p:cNvCxnSpPr/>
          <p:nvPr userDrawn="1"/>
        </p:nvCxnSpPr>
        <p:spPr>
          <a:xfrm flipV="1">
            <a:off x="448811" y="5949055"/>
            <a:ext cx="11384285" cy="30019"/>
          </a:xfrm>
          <a:prstGeom prst="line">
            <a:avLst/>
          </a:prstGeom>
          <a:ln w="22225" cap="rnd" cmpd="sng">
            <a:solidFill>
              <a:srgbClr val="4D4D4C"/>
            </a:solidFill>
            <a:prstDash val="sysDot"/>
            <a:round/>
          </a:ln>
        </p:spPr>
        <p:style>
          <a:lnRef idx="1">
            <a:schemeClr val="accent1"/>
          </a:lnRef>
          <a:fillRef idx="0">
            <a:schemeClr val="accent1"/>
          </a:fillRef>
          <a:effectRef idx="0">
            <a:schemeClr val="accent1"/>
          </a:effectRef>
          <a:fontRef idx="minor">
            <a:schemeClr val="tx1"/>
          </a:fontRef>
        </p:style>
      </p:cxnSp>
      <p:sp>
        <p:nvSpPr>
          <p:cNvPr id="16" name="Rectangle 8">
            <a:extLst>
              <a:ext uri="{FF2B5EF4-FFF2-40B4-BE49-F238E27FC236}">
                <a16:creationId xmlns:a16="http://schemas.microsoft.com/office/drawing/2014/main" id="{79B60B63-AEE7-2344-90EF-57109CCEF12E}"/>
              </a:ext>
            </a:extLst>
          </p:cNvPr>
          <p:cNvSpPr>
            <a:spLocks noGrp="1" noChangeArrowheads="1"/>
          </p:cNvSpPr>
          <p:nvPr>
            <p:ph type="ftr" sz="quarter" idx="3"/>
          </p:nvPr>
        </p:nvSpPr>
        <p:spPr bwMode="white">
          <a:xfrm>
            <a:off x="870984" y="6274214"/>
            <a:ext cx="6400800" cy="457200"/>
          </a:xfrm>
          <a:prstGeom prst="rect">
            <a:avLst/>
          </a:prstGeom>
          <a:noFill/>
          <a:ln>
            <a:noFill/>
          </a:ln>
          <a:effectLst/>
        </p:spPr>
        <p:txBody>
          <a:bodyPr vert="horz" wrap="square" lIns="0" tIns="0" rIns="0" bIns="73152" numCol="1" anchor="b" anchorCtr="0" compatLnSpc="1">
            <a:prstTxWarp prst="textNoShape">
              <a:avLst/>
            </a:prstTxWarp>
          </a:bodyPr>
          <a:lstStyle>
            <a:lvl1pPr>
              <a:defRPr sz="1000" i="1">
                <a:solidFill>
                  <a:srgbClr val="515151"/>
                </a:solidFill>
                <a:latin typeface="Arial" panose="020B0604020202020204" pitchFamily="34" charset="0"/>
                <a:ea typeface="ＭＳ Ｐゴシック" pitchFamily="-106" charset="-128"/>
                <a:cs typeface="Arial" panose="020B0604020202020204" pitchFamily="34" charset="0"/>
              </a:defRPr>
            </a:lvl1pPr>
          </a:lstStyle>
          <a:p>
            <a:pPr>
              <a:defRPr/>
            </a:pPr>
            <a:fld id="{2A7DA33C-7952-41FD-BE20-050733A75A2D}" type="datetime4">
              <a:rPr lang="en-US" smtClean="0"/>
              <a:pPr>
                <a:defRPr/>
              </a:pPr>
              <a:t>December 10, 2020</a:t>
            </a:fld>
            <a:endParaRPr lang="en-US"/>
          </a:p>
        </p:txBody>
      </p:sp>
      <p:sp>
        <p:nvSpPr>
          <p:cNvPr id="17" name="Rectangle 9">
            <a:extLst>
              <a:ext uri="{FF2B5EF4-FFF2-40B4-BE49-F238E27FC236}">
                <a16:creationId xmlns:a16="http://schemas.microsoft.com/office/drawing/2014/main" id="{0DF570D5-A628-8942-81A1-EE7DD2BEDF64}"/>
              </a:ext>
            </a:extLst>
          </p:cNvPr>
          <p:cNvSpPr>
            <a:spLocks noGrp="1" noChangeArrowheads="1"/>
          </p:cNvSpPr>
          <p:nvPr>
            <p:ph type="sldNum" sz="quarter" idx="4"/>
          </p:nvPr>
        </p:nvSpPr>
        <p:spPr bwMode="white">
          <a:xfrm>
            <a:off x="413784" y="6274214"/>
            <a:ext cx="457200" cy="457200"/>
          </a:xfrm>
          <a:prstGeom prst="rect">
            <a:avLst/>
          </a:prstGeom>
          <a:noFill/>
          <a:ln>
            <a:noFill/>
          </a:ln>
          <a:effectLst/>
        </p:spPr>
        <p:txBody>
          <a:bodyPr vert="horz" wrap="square" lIns="0" tIns="0" rIns="0" bIns="73152" numCol="1" anchor="b" anchorCtr="0" compatLnSpc="1">
            <a:prstTxWarp prst="textNoShape">
              <a:avLst/>
            </a:prstTxWarp>
          </a:bodyPr>
          <a:lstStyle>
            <a:lvl1pPr>
              <a:defRPr sz="1000" b="0">
                <a:solidFill>
                  <a:srgbClr val="515151"/>
                </a:solidFill>
                <a:latin typeface="Arial" panose="020B0604020202020204" pitchFamily="34" charset="0"/>
                <a:ea typeface="ＭＳ Ｐゴシック" pitchFamily="-106" charset="-128"/>
                <a:cs typeface="Arial" panose="020B0604020202020204" pitchFamily="34" charset="0"/>
              </a:defRPr>
            </a:lvl1pPr>
          </a:lstStyle>
          <a:p>
            <a:pPr>
              <a:defRPr/>
            </a:pPr>
            <a:fld id="{2C09C86F-8D69-4C46-8846-6858F22C3C7B}" type="slidenum">
              <a:rPr lang="en-US" smtClean="0"/>
              <a:pPr>
                <a:defRPr/>
              </a:pPr>
              <a:t>‹#›</a:t>
            </a:fld>
            <a:endParaRPr lang="en-US"/>
          </a:p>
        </p:txBody>
      </p:sp>
      <p:pic>
        <p:nvPicPr>
          <p:cNvPr id="13" name="Picture 12" descr="A drawing of a cartoon character&#10;&#10;Description automatically generated">
            <a:extLst>
              <a:ext uri="{FF2B5EF4-FFF2-40B4-BE49-F238E27FC236}">
                <a16:creationId xmlns:a16="http://schemas.microsoft.com/office/drawing/2014/main" id="{438CEB6A-958A-6B42-9251-9405EB39A2C3}"/>
              </a:ext>
            </a:extLst>
          </p:cNvPr>
          <p:cNvPicPr>
            <a:picLocks noChangeAspect="1"/>
          </p:cNvPicPr>
          <p:nvPr userDrawn="1"/>
        </p:nvPicPr>
        <p:blipFill>
          <a:blip r:embed="rId2"/>
          <a:stretch>
            <a:fillRect/>
          </a:stretch>
        </p:blipFill>
        <p:spPr>
          <a:xfrm>
            <a:off x="10968975" y="6179635"/>
            <a:ext cx="1003569" cy="4934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666" y="1989862"/>
            <a:ext cx="10888133" cy="3460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48811" y="44416"/>
            <a:ext cx="11222488" cy="914547"/>
          </a:xfrm>
        </p:spPr>
        <p:txBody>
          <a:bodyPr anchor="b"/>
          <a:lstStyle>
            <a:lvl1pPr algn="l">
              <a:defRPr>
                <a:solidFill>
                  <a:srgbClr val="7C81B8"/>
                </a:solidFill>
              </a:defRPr>
            </a:lvl1pPr>
          </a:lstStyle>
          <a:p>
            <a:r>
              <a:rPr lang="en-US"/>
              <a:t>Click to edit Master title style</a:t>
            </a:r>
          </a:p>
        </p:txBody>
      </p:sp>
      <p:cxnSp>
        <p:nvCxnSpPr>
          <p:cNvPr id="9" name="Straight Connector 8">
            <a:extLst>
              <a:ext uri="{FF2B5EF4-FFF2-40B4-BE49-F238E27FC236}">
                <a16:creationId xmlns:a16="http://schemas.microsoft.com/office/drawing/2014/main" id="{01826284-09E7-894F-AE5C-89C4A5F1E8AE}"/>
              </a:ext>
            </a:extLst>
          </p:cNvPr>
          <p:cNvCxnSpPr/>
          <p:nvPr userDrawn="1"/>
        </p:nvCxnSpPr>
        <p:spPr>
          <a:xfrm flipV="1">
            <a:off x="448811" y="958963"/>
            <a:ext cx="11384285" cy="30019"/>
          </a:xfrm>
          <a:prstGeom prst="line">
            <a:avLst/>
          </a:prstGeom>
          <a:ln w="22225" cap="rnd" cmpd="sng">
            <a:solidFill>
              <a:srgbClr val="4D4D4C"/>
            </a:solidFill>
            <a:prstDash val="sysDot"/>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238AA4B-A170-2244-B45A-9DB86A50ADE4}"/>
              </a:ext>
            </a:extLst>
          </p:cNvPr>
          <p:cNvCxnSpPr/>
          <p:nvPr userDrawn="1"/>
        </p:nvCxnSpPr>
        <p:spPr>
          <a:xfrm flipV="1">
            <a:off x="448811" y="5949055"/>
            <a:ext cx="11384285" cy="30019"/>
          </a:xfrm>
          <a:prstGeom prst="line">
            <a:avLst/>
          </a:prstGeom>
          <a:ln w="22225" cap="rnd" cmpd="sng">
            <a:solidFill>
              <a:srgbClr val="4D4D4C"/>
            </a:solidFill>
            <a:prstDash val="sysDot"/>
            <a:round/>
          </a:ln>
        </p:spPr>
        <p:style>
          <a:lnRef idx="1">
            <a:schemeClr val="accent1"/>
          </a:lnRef>
          <a:fillRef idx="0">
            <a:schemeClr val="accent1"/>
          </a:fillRef>
          <a:effectRef idx="0">
            <a:schemeClr val="accent1"/>
          </a:effectRef>
          <a:fontRef idx="minor">
            <a:schemeClr val="tx1"/>
          </a:fontRef>
        </p:style>
      </p:cxnSp>
      <p:pic>
        <p:nvPicPr>
          <p:cNvPr id="12" name="Picture 11" descr="A drawing of a cartoon character&#10;&#10;Description automatically generated">
            <a:extLst>
              <a:ext uri="{FF2B5EF4-FFF2-40B4-BE49-F238E27FC236}">
                <a16:creationId xmlns:a16="http://schemas.microsoft.com/office/drawing/2014/main" id="{9D9F96ED-9F91-3244-AE89-BA4FC18AE3EC}"/>
              </a:ext>
            </a:extLst>
          </p:cNvPr>
          <p:cNvPicPr>
            <a:picLocks noChangeAspect="1"/>
          </p:cNvPicPr>
          <p:nvPr userDrawn="1"/>
        </p:nvPicPr>
        <p:blipFill>
          <a:blip r:embed="rId2"/>
          <a:stretch>
            <a:fillRect/>
          </a:stretch>
        </p:blipFill>
        <p:spPr>
          <a:xfrm>
            <a:off x="11027591" y="6179635"/>
            <a:ext cx="1003569" cy="493468"/>
          </a:xfrm>
          <a:prstGeom prst="rect">
            <a:avLst/>
          </a:prstGeom>
        </p:spPr>
      </p:pic>
      <p:sp>
        <p:nvSpPr>
          <p:cNvPr id="17" name="Rectangle 9">
            <a:extLst>
              <a:ext uri="{FF2B5EF4-FFF2-40B4-BE49-F238E27FC236}">
                <a16:creationId xmlns:a16="http://schemas.microsoft.com/office/drawing/2014/main" id="{6B157890-43FB-2343-998C-E3E9B3FE4E95}"/>
              </a:ext>
            </a:extLst>
          </p:cNvPr>
          <p:cNvSpPr>
            <a:spLocks noGrp="1" noChangeArrowheads="1"/>
          </p:cNvSpPr>
          <p:nvPr>
            <p:ph type="sldNum" sz="quarter" idx="4"/>
          </p:nvPr>
        </p:nvSpPr>
        <p:spPr bwMode="white">
          <a:xfrm>
            <a:off x="413784" y="6274214"/>
            <a:ext cx="457200" cy="457200"/>
          </a:xfrm>
          <a:prstGeom prst="rect">
            <a:avLst/>
          </a:prstGeom>
          <a:noFill/>
          <a:ln>
            <a:noFill/>
          </a:ln>
          <a:effectLst/>
        </p:spPr>
        <p:txBody>
          <a:bodyPr vert="horz" wrap="square" lIns="0" tIns="0" rIns="0" bIns="73152" numCol="1" anchor="b" anchorCtr="0" compatLnSpc="1">
            <a:prstTxWarp prst="textNoShape">
              <a:avLst/>
            </a:prstTxWarp>
          </a:bodyPr>
          <a:lstStyle>
            <a:lvl1pPr>
              <a:defRPr sz="1000" b="0">
                <a:solidFill>
                  <a:srgbClr val="515151"/>
                </a:solidFill>
                <a:latin typeface="Arial" panose="020B0604020202020204" pitchFamily="34" charset="0"/>
                <a:ea typeface="ＭＳ Ｐゴシック" pitchFamily="-106" charset="-128"/>
                <a:cs typeface="Arial" panose="020B0604020202020204" pitchFamily="34" charset="0"/>
              </a:defRPr>
            </a:lvl1pPr>
          </a:lstStyle>
          <a:p>
            <a:pPr>
              <a:defRPr/>
            </a:pPr>
            <a:fld id="{2C09C86F-8D69-4C46-8846-6858F22C3C7B}" type="slidenum">
              <a:rPr lang="en-US" smtClean="0"/>
              <a:pPr>
                <a:defRPr/>
              </a:pPr>
              <a:t>‹#›</a:t>
            </a:fld>
            <a:endParaRPr lang="en-US"/>
          </a:p>
        </p:txBody>
      </p:sp>
      <p:sp>
        <p:nvSpPr>
          <p:cNvPr id="18" name="Text Placeholder 20">
            <a:extLst>
              <a:ext uri="{FF2B5EF4-FFF2-40B4-BE49-F238E27FC236}">
                <a16:creationId xmlns:a16="http://schemas.microsoft.com/office/drawing/2014/main" id="{6D9DB6B2-37B6-6C4B-87FE-E3101BFF90E9}"/>
              </a:ext>
            </a:extLst>
          </p:cNvPr>
          <p:cNvSpPr>
            <a:spLocks noGrp="1"/>
          </p:cNvSpPr>
          <p:nvPr>
            <p:ph type="body" sz="quarter" idx="11"/>
          </p:nvPr>
        </p:nvSpPr>
        <p:spPr>
          <a:xfrm>
            <a:off x="870984" y="6406607"/>
            <a:ext cx="6764216" cy="317450"/>
          </a:xfrm>
        </p:spPr>
        <p:txBody>
          <a:bodyPr anchor="b" anchorCtr="0">
            <a:normAutofit/>
          </a:bodyPr>
          <a:lstStyle>
            <a:lvl1pPr marL="0" indent="0">
              <a:buNone/>
              <a:defRPr sz="1000" b="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0DEDE88-4AA4-6343-8C2B-1C02FCA65695}"/>
              </a:ext>
            </a:extLst>
          </p:cNvPr>
          <p:cNvCxnSpPr/>
          <p:nvPr userDrawn="1"/>
        </p:nvCxnSpPr>
        <p:spPr>
          <a:xfrm flipV="1">
            <a:off x="448811" y="5949055"/>
            <a:ext cx="11384285" cy="30019"/>
          </a:xfrm>
          <a:prstGeom prst="line">
            <a:avLst/>
          </a:prstGeom>
          <a:ln w="22225" cap="rnd" cmpd="sng">
            <a:solidFill>
              <a:srgbClr val="4D4D4C"/>
            </a:solidFill>
            <a:prstDash val="sysDot"/>
            <a:round/>
          </a:ln>
        </p:spPr>
        <p:style>
          <a:lnRef idx="1">
            <a:schemeClr val="accent1"/>
          </a:lnRef>
          <a:fillRef idx="0">
            <a:schemeClr val="accent1"/>
          </a:fillRef>
          <a:effectRef idx="0">
            <a:schemeClr val="accent1"/>
          </a:effectRef>
          <a:fontRef idx="minor">
            <a:schemeClr val="tx1"/>
          </a:fontRef>
        </p:style>
      </p:cxnSp>
      <p:pic>
        <p:nvPicPr>
          <p:cNvPr id="8" name="Picture 7" descr="A drawing of a cartoon character&#10;&#10;Description automatically generated">
            <a:extLst>
              <a:ext uri="{FF2B5EF4-FFF2-40B4-BE49-F238E27FC236}">
                <a16:creationId xmlns:a16="http://schemas.microsoft.com/office/drawing/2014/main" id="{E7B749EC-2F97-9642-AC96-3A96BA896986}"/>
              </a:ext>
            </a:extLst>
          </p:cNvPr>
          <p:cNvPicPr>
            <a:picLocks noChangeAspect="1"/>
          </p:cNvPicPr>
          <p:nvPr userDrawn="1"/>
        </p:nvPicPr>
        <p:blipFill>
          <a:blip r:embed="rId2"/>
          <a:stretch>
            <a:fillRect/>
          </a:stretch>
        </p:blipFill>
        <p:spPr>
          <a:xfrm>
            <a:off x="10957252" y="6203082"/>
            <a:ext cx="1003569" cy="493468"/>
          </a:xfrm>
          <a:prstGeom prst="rect">
            <a:avLst/>
          </a:prstGeom>
        </p:spPr>
      </p:pic>
      <p:sp>
        <p:nvSpPr>
          <p:cNvPr id="9" name="Footer Placeholder 8">
            <a:extLst>
              <a:ext uri="{FF2B5EF4-FFF2-40B4-BE49-F238E27FC236}">
                <a16:creationId xmlns:a16="http://schemas.microsoft.com/office/drawing/2014/main" id="{BA6FF7B0-8E85-4045-9E92-C7C01F717EC7}"/>
              </a:ext>
            </a:extLst>
          </p:cNvPr>
          <p:cNvSpPr>
            <a:spLocks noGrp="1" noChangeArrowheads="1"/>
          </p:cNvSpPr>
          <p:nvPr>
            <p:ph type="ftr" sz="quarter" idx="3"/>
          </p:nvPr>
        </p:nvSpPr>
        <p:spPr bwMode="white">
          <a:xfrm>
            <a:off x="870984" y="6274214"/>
            <a:ext cx="6400800" cy="457200"/>
          </a:xfrm>
          <a:prstGeom prst="rect">
            <a:avLst/>
          </a:prstGeom>
          <a:noFill/>
          <a:ln>
            <a:noFill/>
          </a:ln>
          <a:effectLst/>
        </p:spPr>
        <p:txBody>
          <a:bodyPr vert="horz" wrap="square" lIns="0" tIns="0" rIns="0" bIns="73152" numCol="1" anchor="b" anchorCtr="0" compatLnSpc="1">
            <a:prstTxWarp prst="textNoShape">
              <a:avLst/>
            </a:prstTxWarp>
          </a:bodyPr>
          <a:lstStyle>
            <a:lvl1pPr>
              <a:defRPr sz="1000" i="1">
                <a:solidFill>
                  <a:srgbClr val="515151"/>
                </a:solidFill>
                <a:latin typeface="Arial" panose="020B0604020202020204" pitchFamily="34" charset="0"/>
                <a:ea typeface="ＭＳ Ｐゴシック" pitchFamily="-106" charset="-128"/>
                <a:cs typeface="Arial" panose="020B0604020202020204" pitchFamily="34" charset="0"/>
              </a:defRPr>
            </a:lvl1pPr>
          </a:lstStyle>
          <a:p>
            <a:pPr>
              <a:defRPr/>
            </a:pPr>
            <a:fld id="{2A7DA33C-7952-41FD-BE20-050733A75A2D}" type="datetime4">
              <a:rPr lang="en-US" smtClean="0"/>
              <a:pPr>
                <a:defRPr/>
              </a:pPr>
              <a:t>December 10, 2020</a:t>
            </a:fld>
            <a:endParaRPr lang="en-US"/>
          </a:p>
        </p:txBody>
      </p:sp>
      <p:sp>
        <p:nvSpPr>
          <p:cNvPr id="10" name="Slide Number Placeholder 9">
            <a:extLst>
              <a:ext uri="{FF2B5EF4-FFF2-40B4-BE49-F238E27FC236}">
                <a16:creationId xmlns:a16="http://schemas.microsoft.com/office/drawing/2014/main" id="{73E48270-792C-094B-855E-0859794CBBB3}"/>
              </a:ext>
            </a:extLst>
          </p:cNvPr>
          <p:cNvSpPr>
            <a:spLocks noGrp="1" noChangeArrowheads="1"/>
          </p:cNvSpPr>
          <p:nvPr>
            <p:ph type="sldNum" sz="quarter" idx="4"/>
          </p:nvPr>
        </p:nvSpPr>
        <p:spPr bwMode="white">
          <a:xfrm>
            <a:off x="413784" y="6274214"/>
            <a:ext cx="457200" cy="457200"/>
          </a:xfrm>
          <a:prstGeom prst="rect">
            <a:avLst/>
          </a:prstGeom>
          <a:noFill/>
          <a:ln>
            <a:noFill/>
          </a:ln>
          <a:effectLst/>
        </p:spPr>
        <p:txBody>
          <a:bodyPr vert="horz" wrap="square" lIns="0" tIns="0" rIns="0" bIns="73152" numCol="1" anchor="b" anchorCtr="0" compatLnSpc="1">
            <a:prstTxWarp prst="textNoShape">
              <a:avLst/>
            </a:prstTxWarp>
          </a:bodyPr>
          <a:lstStyle>
            <a:lvl1pPr>
              <a:defRPr sz="1000" b="0">
                <a:solidFill>
                  <a:srgbClr val="515151"/>
                </a:solidFill>
                <a:latin typeface="Arial" panose="020B0604020202020204" pitchFamily="34" charset="0"/>
                <a:ea typeface="ＭＳ Ｐゴシック" pitchFamily="-106" charset="-128"/>
                <a:cs typeface="Arial" panose="020B0604020202020204" pitchFamily="34" charset="0"/>
              </a:defRPr>
            </a:lvl1pPr>
          </a:lstStyle>
          <a:p>
            <a:pPr>
              <a:defRPr/>
            </a:pPr>
            <a:fld id="{2C09C86F-8D69-4C46-8846-6858F22C3C7B}" type="slidenum">
              <a:rPr lang="en-US" smtClean="0"/>
              <a:pPr>
                <a:defRPr/>
              </a:pPr>
              <a:t>‹#›</a:t>
            </a:fld>
            <a:endParaRPr lang="en-US"/>
          </a:p>
        </p:txBody>
      </p:sp>
    </p:spTree>
    <p:extLst>
      <p:ext uri="{BB962C8B-B14F-4D97-AF65-F5344CB8AC3E}">
        <p14:creationId xmlns:p14="http://schemas.microsoft.com/office/powerpoint/2010/main" val="729037720"/>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extLst>
    <p:ext uri="{DCECCB84-F9BA-43D5-87BE-67443E8EF086}">
      <p15:sldGuideLst xmlns:p15="http://schemas.microsoft.com/office/powerpoint/2012/main">
        <p15:guide id="1" orient="horz" pos="4176">
          <p15:clr>
            <a:srgbClr val="FBAE40"/>
          </p15:clr>
        </p15:guide>
        <p15:guide id="2" pos="2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914BF404-D2A3-46D2-837A-13321D87A66A}"/>
              </a:ext>
            </a:extLst>
          </p:cNvPr>
          <p:cNvSpPr txBox="1">
            <a:spLocks/>
          </p:cNvSpPr>
          <p:nvPr userDrawn="1"/>
        </p:nvSpPr>
        <p:spPr>
          <a:xfrm>
            <a:off x="4656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BB69291-A384-1346-A27A-D0A1C91B6C32}"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87580363-648C-47A3-9988-52A1120F7686}"/>
              </a:ext>
            </a:extLst>
          </p:cNvPr>
          <p:cNvCxnSpPr/>
          <p:nvPr userDrawn="1"/>
        </p:nvCxnSpPr>
        <p:spPr>
          <a:xfrm flipV="1">
            <a:off x="400035" y="5975301"/>
            <a:ext cx="11384285" cy="30019"/>
          </a:xfrm>
          <a:prstGeom prst="line">
            <a:avLst/>
          </a:prstGeom>
          <a:noFill/>
          <a:ln w="22225" cap="rnd" cmpd="sng" algn="ctr">
            <a:solidFill>
              <a:srgbClr val="4D4D4C"/>
            </a:solidFill>
            <a:prstDash val="sysDot"/>
            <a:round/>
          </a:ln>
          <a:effectLst/>
        </p:spPr>
      </p:cxnSp>
      <p:cxnSp>
        <p:nvCxnSpPr>
          <p:cNvPr id="19" name="Straight Connector 18">
            <a:extLst>
              <a:ext uri="{FF2B5EF4-FFF2-40B4-BE49-F238E27FC236}">
                <a16:creationId xmlns:a16="http://schemas.microsoft.com/office/drawing/2014/main" id="{4CDE6EB1-1828-4591-9CDC-FAF09E253EF2}"/>
              </a:ext>
            </a:extLst>
          </p:cNvPr>
          <p:cNvCxnSpPr/>
          <p:nvPr userDrawn="1"/>
        </p:nvCxnSpPr>
        <p:spPr>
          <a:xfrm flipV="1">
            <a:off x="400035" y="911665"/>
            <a:ext cx="11384285" cy="30019"/>
          </a:xfrm>
          <a:prstGeom prst="line">
            <a:avLst/>
          </a:prstGeom>
          <a:noFill/>
          <a:ln w="22225" cap="rnd" cmpd="sng" algn="ctr">
            <a:solidFill>
              <a:srgbClr val="4D4D4C"/>
            </a:solidFill>
            <a:prstDash val="sysDot"/>
            <a:round/>
          </a:ln>
          <a:effectLst/>
        </p:spPr>
      </p:cxnSp>
      <p:sp>
        <p:nvSpPr>
          <p:cNvPr id="21" name="Text Placeholder 20">
            <a:extLst>
              <a:ext uri="{FF2B5EF4-FFF2-40B4-BE49-F238E27FC236}">
                <a16:creationId xmlns:a16="http://schemas.microsoft.com/office/drawing/2014/main" id="{B3A83205-25A9-46D4-812A-E12E07C7BE33}"/>
              </a:ext>
            </a:extLst>
          </p:cNvPr>
          <p:cNvSpPr>
            <a:spLocks noGrp="1"/>
          </p:cNvSpPr>
          <p:nvPr>
            <p:ph type="body" sz="quarter" idx="10" hasCustomPrompt="1"/>
          </p:nvPr>
        </p:nvSpPr>
        <p:spPr>
          <a:xfrm>
            <a:off x="407987" y="144463"/>
            <a:ext cx="11376026" cy="681037"/>
          </a:xfrm>
        </p:spPr>
        <p:txBody>
          <a:bodyPr anchor="ctr"/>
          <a:lstStyle>
            <a:lvl1pPr marL="0" indent="0" algn="ctr">
              <a:buNone/>
              <a:defRPr sz="4400" b="1">
                <a:solidFill>
                  <a:srgbClr val="7C81B8"/>
                </a:solidFill>
                <a:latin typeface="Arial" panose="020B0604020202020204" pitchFamily="34" charset="0"/>
                <a:cs typeface="Arial" panose="020B0604020202020204" pitchFamily="34" charset="0"/>
              </a:defRPr>
            </a:lvl1pPr>
          </a:lstStyle>
          <a:p>
            <a:pPr lvl="0"/>
            <a:r>
              <a:rPr lang="en-US" dirty="0"/>
              <a:t>Title</a:t>
            </a:r>
          </a:p>
        </p:txBody>
      </p:sp>
      <p:sp>
        <p:nvSpPr>
          <p:cNvPr id="23" name="Text Placeholder 22">
            <a:extLst>
              <a:ext uri="{FF2B5EF4-FFF2-40B4-BE49-F238E27FC236}">
                <a16:creationId xmlns:a16="http://schemas.microsoft.com/office/drawing/2014/main" id="{C246B1AA-2FFD-4C6E-ACA2-B0AC43358987}"/>
              </a:ext>
            </a:extLst>
          </p:cNvPr>
          <p:cNvSpPr>
            <a:spLocks noGrp="1"/>
          </p:cNvSpPr>
          <p:nvPr>
            <p:ph type="body" sz="quarter" idx="11"/>
          </p:nvPr>
        </p:nvSpPr>
        <p:spPr>
          <a:xfrm>
            <a:off x="407988" y="1096963"/>
            <a:ext cx="11376025" cy="4702175"/>
          </a:xfrm>
        </p:spPr>
        <p:txBody>
          <a:bodyPr>
            <a:normAutofit/>
          </a:bodyPr>
          <a:lstStyle>
            <a:lvl1pPr>
              <a:defRPr sz="2000">
                <a:solidFill>
                  <a:schemeClr val="bg2">
                    <a:lumMod val="25000"/>
                  </a:schemeClr>
                </a:solidFill>
                <a:latin typeface="Arial" panose="020B0604020202020204" pitchFamily="34" charset="0"/>
                <a:cs typeface="Arial" panose="020B0604020202020204" pitchFamily="34" charset="0"/>
              </a:defRPr>
            </a:lvl1pPr>
            <a:lvl2pPr>
              <a:defRPr sz="2000">
                <a:solidFill>
                  <a:schemeClr val="bg2">
                    <a:lumMod val="25000"/>
                  </a:schemeClr>
                </a:solidFill>
                <a:latin typeface="Arial" panose="020B0604020202020204" pitchFamily="34" charset="0"/>
                <a:cs typeface="Arial" panose="020B0604020202020204" pitchFamily="34" charset="0"/>
              </a:defRPr>
            </a:lvl2pPr>
            <a:lvl3pPr>
              <a:defRPr sz="2000">
                <a:solidFill>
                  <a:schemeClr val="bg2">
                    <a:lumMod val="25000"/>
                  </a:schemeClr>
                </a:solidFill>
                <a:latin typeface="Arial" panose="020B0604020202020204" pitchFamily="34" charset="0"/>
                <a:cs typeface="Arial" panose="020B0604020202020204" pitchFamily="34" charset="0"/>
              </a:defRPr>
            </a:lvl3pPr>
            <a:lvl4pPr>
              <a:defRPr sz="2000">
                <a:solidFill>
                  <a:schemeClr val="bg2">
                    <a:lumMod val="25000"/>
                  </a:schemeClr>
                </a:solidFill>
                <a:latin typeface="Arial" panose="020B0604020202020204" pitchFamily="34" charset="0"/>
                <a:cs typeface="Arial" panose="020B0604020202020204" pitchFamily="34" charset="0"/>
              </a:defRPr>
            </a:lvl4pPr>
            <a:lvl5pPr>
              <a:defRPr sz="2000">
                <a:solidFill>
                  <a:schemeClr val="bg2">
                    <a:lumMod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drawing of a cartoon character&#10;&#10;Description automatically generated">
            <a:extLst>
              <a:ext uri="{FF2B5EF4-FFF2-40B4-BE49-F238E27FC236}">
                <a16:creationId xmlns:a16="http://schemas.microsoft.com/office/drawing/2014/main" id="{DA07A32B-5967-4FB6-8E66-64F5D464BF83}"/>
              </a:ext>
            </a:extLst>
          </p:cNvPr>
          <p:cNvPicPr>
            <a:picLocks noChangeAspect="1"/>
          </p:cNvPicPr>
          <p:nvPr userDrawn="1"/>
        </p:nvPicPr>
        <p:blipFill>
          <a:blip r:embed="rId2"/>
          <a:stretch>
            <a:fillRect/>
          </a:stretch>
        </p:blipFill>
        <p:spPr>
          <a:xfrm>
            <a:off x="10614991" y="6124586"/>
            <a:ext cx="1234109" cy="606828"/>
          </a:xfrm>
          <a:prstGeom prst="rect">
            <a:avLst/>
          </a:prstGeom>
        </p:spPr>
      </p:pic>
    </p:spTree>
    <p:extLst>
      <p:ext uri="{BB962C8B-B14F-4D97-AF65-F5344CB8AC3E}">
        <p14:creationId xmlns:p14="http://schemas.microsoft.com/office/powerpoint/2010/main" val="427705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0547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a:extLst>
              <a:ext uri="{FF2B5EF4-FFF2-40B4-BE49-F238E27FC236}">
                <a16:creationId xmlns:a16="http://schemas.microsoft.com/office/drawing/2014/main" id="{53972268-D585-B043-824F-4D56D4AF4EDE}"/>
              </a:ext>
            </a:extLst>
          </p:cNvPr>
          <p:cNvSpPr>
            <a:spLocks noGrp="1" noChangeArrowheads="1"/>
          </p:cNvSpPr>
          <p:nvPr>
            <p:ph type="sldNum" sz="quarter" idx="4"/>
          </p:nvPr>
        </p:nvSpPr>
        <p:spPr bwMode="white">
          <a:xfrm>
            <a:off x="413784" y="6274214"/>
            <a:ext cx="457200" cy="457200"/>
          </a:xfrm>
          <a:prstGeom prst="rect">
            <a:avLst/>
          </a:prstGeom>
          <a:noFill/>
          <a:ln>
            <a:noFill/>
          </a:ln>
          <a:effectLst/>
        </p:spPr>
        <p:txBody>
          <a:bodyPr vert="horz" wrap="square" lIns="0" tIns="0" rIns="0" bIns="73152" numCol="1" anchor="b" anchorCtr="0" compatLnSpc="1">
            <a:prstTxWarp prst="textNoShape">
              <a:avLst/>
            </a:prstTxWarp>
          </a:bodyPr>
          <a:lstStyle>
            <a:lvl1pPr>
              <a:defRPr sz="1000" b="0">
                <a:solidFill>
                  <a:srgbClr val="515151"/>
                </a:solidFill>
                <a:latin typeface="Arial" panose="020B0604020202020204" pitchFamily="34" charset="0"/>
                <a:ea typeface="ＭＳ Ｐゴシック" pitchFamily="-106" charset="-128"/>
                <a:cs typeface="Arial" panose="020B0604020202020204" pitchFamily="34" charset="0"/>
              </a:defRPr>
            </a:lvl1pPr>
          </a:lstStyle>
          <a:p>
            <a:pPr>
              <a:defRPr/>
            </a:pPr>
            <a:fld id="{2C09C86F-8D69-4C46-8846-6858F22C3C7B}" type="slidenum">
              <a:rPr lang="en-US" smtClean="0"/>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8" r:id="rId3"/>
    <p:sldLayoutId id="2147483671" r:id="rId4"/>
    <p:sldLayoutId id="2147483660" r:id="rId5"/>
    <p:sldLayoutId id="2147483674" r:id="rId6"/>
    <p:sldLayoutId id="2147483679" r:id="rId7"/>
  </p:sldLayoutIdLst>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hf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unitedforalice.org/COVID19"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a room&#10;&#10;Description automatically generated">
            <a:extLst>
              <a:ext uri="{FF2B5EF4-FFF2-40B4-BE49-F238E27FC236}">
                <a16:creationId xmlns:a16="http://schemas.microsoft.com/office/drawing/2014/main" id="{3CD5B48D-7C3D-5449-82EA-665EA39F83FD}"/>
              </a:ext>
            </a:extLst>
          </p:cNvPr>
          <p:cNvPicPr>
            <a:picLocks noChangeAspect="1"/>
          </p:cNvPicPr>
          <p:nvPr/>
        </p:nvPicPr>
        <p:blipFill>
          <a:blip r:embed="rId3"/>
          <a:stretch>
            <a:fillRect/>
          </a:stretch>
        </p:blipFill>
        <p:spPr>
          <a:xfrm>
            <a:off x="1" y="0"/>
            <a:ext cx="12192000" cy="2676939"/>
          </a:xfrm>
          <a:prstGeom prst="rect">
            <a:avLst/>
          </a:prstGeom>
        </p:spPr>
      </p:pic>
      <p:sp>
        <p:nvSpPr>
          <p:cNvPr id="4" name="Subtitle 2">
            <a:extLst>
              <a:ext uri="{FF2B5EF4-FFF2-40B4-BE49-F238E27FC236}">
                <a16:creationId xmlns:a16="http://schemas.microsoft.com/office/drawing/2014/main" id="{C0FD8B3F-2300-43F9-B43A-4CCB70014DC4}"/>
              </a:ext>
            </a:extLst>
          </p:cNvPr>
          <p:cNvSpPr txBox="1">
            <a:spLocks/>
          </p:cNvSpPr>
          <p:nvPr/>
        </p:nvSpPr>
        <p:spPr>
          <a:xfrm>
            <a:off x="517358" y="2989935"/>
            <a:ext cx="11189368" cy="2791326"/>
          </a:xfrm>
          <a:prstGeom prst="rect">
            <a:avLst/>
          </a:prstGeom>
        </p:spPr>
        <p:txBody>
          <a:bodyPr lIns="0" rIns="0"/>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5400" dirty="0">
                <a:solidFill>
                  <a:srgbClr val="7C81B8"/>
                </a:solidFill>
              </a:rPr>
              <a:t>Impact of COVID-19 </a:t>
            </a:r>
            <a:br>
              <a:rPr lang="en-US" sz="5400" dirty="0">
                <a:solidFill>
                  <a:srgbClr val="7C81B8"/>
                </a:solidFill>
              </a:rPr>
            </a:br>
            <a:r>
              <a:rPr lang="en-US" sz="5400" dirty="0">
                <a:solidFill>
                  <a:srgbClr val="7C81B8"/>
                </a:solidFill>
              </a:rPr>
              <a:t>on ALICE</a:t>
            </a:r>
          </a:p>
          <a:p>
            <a:pPr algn="ctr"/>
            <a:endParaRPr lang="en-US" sz="3200" dirty="0"/>
          </a:p>
          <a:p>
            <a:pPr marL="0" indent="0" algn="ctr">
              <a:buNone/>
            </a:pPr>
            <a:r>
              <a:rPr lang="en-US" sz="2400" dirty="0"/>
              <a:t>Updated August 2020</a:t>
            </a:r>
            <a:br>
              <a:rPr lang="en-US" sz="2000" dirty="0"/>
            </a:br>
            <a:endParaRPr lang="en-US" sz="2000" dirty="0"/>
          </a:p>
        </p:txBody>
      </p:sp>
    </p:spTree>
    <p:extLst>
      <p:ext uri="{BB962C8B-B14F-4D97-AF65-F5344CB8AC3E}">
        <p14:creationId xmlns:p14="http://schemas.microsoft.com/office/powerpoint/2010/main" val="1190834201"/>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ADCF-062B-410C-BCB1-A4693683FCFF}"/>
              </a:ext>
            </a:extLst>
          </p:cNvPr>
          <p:cNvSpPr>
            <a:spLocks noGrp="1"/>
          </p:cNvSpPr>
          <p:nvPr>
            <p:ph type="body" sz="quarter" idx="10"/>
          </p:nvPr>
        </p:nvSpPr>
        <p:spPr>
          <a:xfrm>
            <a:off x="407986" y="144463"/>
            <a:ext cx="11784013" cy="681037"/>
          </a:xfrm>
        </p:spPr>
        <p:txBody>
          <a:bodyPr>
            <a:noAutofit/>
          </a:bodyPr>
          <a:lstStyle/>
          <a:p>
            <a:pPr algn="l"/>
            <a:r>
              <a:rPr lang="en-US" sz="4000" b="0" dirty="0"/>
              <a:t>ALICE Non-Essential Workers</a:t>
            </a:r>
          </a:p>
        </p:txBody>
      </p:sp>
      <p:sp>
        <p:nvSpPr>
          <p:cNvPr id="3" name="Text Placeholder 2">
            <a:extLst>
              <a:ext uri="{FF2B5EF4-FFF2-40B4-BE49-F238E27FC236}">
                <a16:creationId xmlns:a16="http://schemas.microsoft.com/office/drawing/2014/main" id="{02C289E4-A033-4527-9649-892E6D04BAC1}"/>
              </a:ext>
            </a:extLst>
          </p:cNvPr>
          <p:cNvSpPr>
            <a:spLocks noGrp="1"/>
          </p:cNvSpPr>
          <p:nvPr>
            <p:ph type="body" sz="quarter" idx="11"/>
          </p:nvPr>
        </p:nvSpPr>
        <p:spPr>
          <a:xfrm>
            <a:off x="407986" y="1299846"/>
            <a:ext cx="10864359" cy="4258308"/>
          </a:xfrm>
        </p:spPr>
        <p:txBody>
          <a:bodyPr>
            <a:noAutofit/>
          </a:bodyPr>
          <a:lstStyle/>
          <a:p>
            <a:pPr marL="0" indent="0">
              <a:lnSpc>
                <a:spcPct val="100000"/>
              </a:lnSpc>
              <a:spcBef>
                <a:spcPts val="600"/>
              </a:spcBef>
              <a:spcAft>
                <a:spcPts val="600"/>
              </a:spcAft>
              <a:buNone/>
            </a:pPr>
            <a:r>
              <a:rPr lang="en-US" b="1" dirty="0">
                <a:solidFill>
                  <a:srgbClr val="21246C"/>
                </a:solidFill>
              </a:rPr>
              <a:t>Non-essential workers face job insecurity</a:t>
            </a:r>
            <a:br>
              <a:rPr lang="en-US" b="1" dirty="0">
                <a:solidFill>
                  <a:srgbClr val="21246C"/>
                </a:solidFill>
              </a:rPr>
            </a:br>
            <a:endParaRPr lang="en-US" b="1" dirty="0">
              <a:solidFill>
                <a:srgbClr val="21246C"/>
              </a:solidFill>
            </a:endParaRPr>
          </a:p>
          <a:p>
            <a:pPr>
              <a:lnSpc>
                <a:spcPct val="100000"/>
              </a:lnSpc>
              <a:spcBef>
                <a:spcPts val="600"/>
              </a:spcBef>
              <a:spcAft>
                <a:spcPts val="600"/>
              </a:spcAft>
            </a:pPr>
            <a:r>
              <a:rPr lang="en-US" dirty="0"/>
              <a:t>Half of jobs are hourly paid – most vulnerable</a:t>
            </a:r>
          </a:p>
          <a:p>
            <a:pPr>
              <a:lnSpc>
                <a:spcPct val="100000"/>
              </a:lnSpc>
              <a:spcBef>
                <a:spcPts val="600"/>
              </a:spcBef>
              <a:spcAft>
                <a:spcPts val="600"/>
              </a:spcAft>
            </a:pPr>
            <a:r>
              <a:rPr lang="en-US" dirty="0"/>
              <a:t>Many households don’t have savings to withstand reduced income</a:t>
            </a:r>
          </a:p>
          <a:p>
            <a:pPr>
              <a:lnSpc>
                <a:spcPct val="100000"/>
              </a:lnSpc>
              <a:spcBef>
                <a:spcPts val="600"/>
              </a:spcBef>
              <a:spcAft>
                <a:spcPts val="600"/>
              </a:spcAft>
            </a:pPr>
            <a:r>
              <a:rPr lang="en-US" dirty="0"/>
              <a:t>Digital divide – gap in who can work from home</a:t>
            </a:r>
          </a:p>
          <a:p>
            <a:pPr>
              <a:lnSpc>
                <a:spcPct val="100000"/>
              </a:lnSpc>
              <a:spcBef>
                <a:spcPts val="600"/>
              </a:spcBef>
              <a:spcAft>
                <a:spcPts val="600"/>
              </a:spcAft>
            </a:pPr>
            <a:r>
              <a:rPr lang="en-US" dirty="0"/>
              <a:t>Unemployment reaching new levels</a:t>
            </a:r>
          </a:p>
          <a:p>
            <a:pPr lvl="1">
              <a:lnSpc>
                <a:spcPct val="100000"/>
              </a:lnSpc>
              <a:spcBef>
                <a:spcPts val="600"/>
              </a:spcBef>
              <a:spcAft>
                <a:spcPts val="600"/>
              </a:spcAft>
            </a:pPr>
            <a:r>
              <a:rPr lang="en-US" dirty="0"/>
              <a:t>Even more ALICE jobs not captured in unemployment statistics</a:t>
            </a:r>
          </a:p>
          <a:p>
            <a:pPr lvl="2">
              <a:lnSpc>
                <a:spcPct val="100000"/>
              </a:lnSpc>
              <a:spcBef>
                <a:spcPts val="600"/>
              </a:spcBef>
              <a:spcAft>
                <a:spcPts val="600"/>
              </a:spcAft>
            </a:pPr>
            <a:r>
              <a:rPr lang="en-US" dirty="0"/>
              <a:t>Self-employed, “side-hustles”</a:t>
            </a:r>
          </a:p>
          <a:p>
            <a:pPr>
              <a:lnSpc>
                <a:spcPct val="100000"/>
              </a:lnSpc>
              <a:spcBef>
                <a:spcPts val="600"/>
              </a:spcBef>
              <a:spcAft>
                <a:spcPts val="600"/>
              </a:spcAft>
            </a:pPr>
            <a:r>
              <a:rPr lang="en-US" dirty="0"/>
              <a:t>Infrastructure maintenance being deferred, will cause problems in the future</a:t>
            </a:r>
          </a:p>
          <a:p>
            <a:pPr lvl="1">
              <a:lnSpc>
                <a:spcPct val="100000"/>
              </a:lnSpc>
              <a:spcBef>
                <a:spcPts val="600"/>
              </a:spcBef>
              <a:spcAft>
                <a:spcPts val="600"/>
              </a:spcAft>
            </a:pPr>
            <a:r>
              <a:rPr lang="en-US" dirty="0"/>
              <a:t>Will take months/years to ramp up infrastructure jobs</a:t>
            </a:r>
          </a:p>
          <a:p>
            <a:pPr marL="0" indent="0">
              <a:lnSpc>
                <a:spcPct val="100000"/>
              </a:lnSpc>
              <a:spcBef>
                <a:spcPts val="600"/>
              </a:spcBef>
              <a:spcAft>
                <a:spcPts val="600"/>
              </a:spcAft>
              <a:buNone/>
            </a:pPr>
            <a:endParaRPr lang="en-US" dirty="0"/>
          </a:p>
        </p:txBody>
      </p:sp>
    </p:spTree>
    <p:extLst>
      <p:ext uri="{BB962C8B-B14F-4D97-AF65-F5344CB8AC3E}">
        <p14:creationId xmlns:p14="http://schemas.microsoft.com/office/powerpoint/2010/main" val="129815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ADCF-062B-410C-BCB1-A4693683FCFF}"/>
              </a:ext>
            </a:extLst>
          </p:cNvPr>
          <p:cNvSpPr>
            <a:spLocks noGrp="1"/>
          </p:cNvSpPr>
          <p:nvPr>
            <p:ph type="body" sz="quarter" idx="10"/>
          </p:nvPr>
        </p:nvSpPr>
        <p:spPr/>
        <p:txBody>
          <a:bodyPr>
            <a:normAutofit/>
          </a:bodyPr>
          <a:lstStyle/>
          <a:p>
            <a:pPr algn="l"/>
            <a:r>
              <a:rPr lang="en-US" sz="4000" b="0" dirty="0"/>
              <a:t>ALICE Measures Help Guide Policy</a:t>
            </a:r>
          </a:p>
        </p:txBody>
      </p:sp>
      <p:sp>
        <p:nvSpPr>
          <p:cNvPr id="3" name="Text Placeholder 2">
            <a:extLst>
              <a:ext uri="{FF2B5EF4-FFF2-40B4-BE49-F238E27FC236}">
                <a16:creationId xmlns:a16="http://schemas.microsoft.com/office/drawing/2014/main" id="{02C289E4-A033-4527-9649-892E6D04BAC1}"/>
              </a:ext>
            </a:extLst>
          </p:cNvPr>
          <p:cNvSpPr>
            <a:spLocks noGrp="1"/>
          </p:cNvSpPr>
          <p:nvPr>
            <p:ph type="body" sz="quarter" idx="11"/>
          </p:nvPr>
        </p:nvSpPr>
        <p:spPr>
          <a:xfrm>
            <a:off x="407988" y="1316182"/>
            <a:ext cx="11376025" cy="4482956"/>
          </a:xfrm>
        </p:spPr>
        <p:txBody>
          <a:bodyPr>
            <a:normAutofit/>
          </a:bodyPr>
          <a:lstStyle/>
          <a:p>
            <a:pPr>
              <a:lnSpc>
                <a:spcPct val="100000"/>
              </a:lnSpc>
              <a:spcBef>
                <a:spcPts val="1200"/>
              </a:spcBef>
              <a:spcAft>
                <a:spcPts val="1200"/>
              </a:spcAft>
            </a:pPr>
            <a:r>
              <a:rPr lang="en-US" dirty="0"/>
              <a:t>Household Survival Budget – can be used as eligibility criterion for assistance</a:t>
            </a:r>
          </a:p>
          <a:p>
            <a:pPr lvl="1">
              <a:lnSpc>
                <a:spcPct val="100000"/>
              </a:lnSpc>
              <a:spcBef>
                <a:spcPts val="1200"/>
              </a:spcBef>
              <a:spcAft>
                <a:spcPts val="1200"/>
              </a:spcAft>
            </a:pPr>
            <a:r>
              <a:rPr lang="en-US" dirty="0"/>
              <a:t>Essential budget items highlight areas of need</a:t>
            </a:r>
          </a:p>
          <a:p>
            <a:pPr>
              <a:lnSpc>
                <a:spcPct val="100000"/>
              </a:lnSpc>
              <a:spcBef>
                <a:spcPts val="1200"/>
              </a:spcBef>
              <a:spcAft>
                <a:spcPts val="1200"/>
              </a:spcAft>
            </a:pPr>
            <a:r>
              <a:rPr lang="en-US" dirty="0"/>
              <a:t>Percent below ALICE Threshold by geography –  areas to target assistance</a:t>
            </a:r>
          </a:p>
          <a:p>
            <a:pPr>
              <a:lnSpc>
                <a:spcPct val="100000"/>
              </a:lnSpc>
              <a:spcBef>
                <a:spcPts val="1200"/>
              </a:spcBef>
              <a:spcAft>
                <a:spcPts val="1200"/>
              </a:spcAft>
            </a:pPr>
            <a:r>
              <a:rPr lang="en-US" dirty="0"/>
              <a:t>Groups that are disproportionately ALICE are more vulnerable to COVID-19 impacts – by age, race/ethnicity, household type</a:t>
            </a:r>
          </a:p>
          <a:p>
            <a:pPr>
              <a:lnSpc>
                <a:spcPct val="100000"/>
              </a:lnSpc>
              <a:spcBef>
                <a:spcPts val="1200"/>
              </a:spcBef>
              <a:spcAft>
                <a:spcPts val="1200"/>
              </a:spcAft>
            </a:pPr>
            <a:r>
              <a:rPr lang="en-US" dirty="0"/>
              <a:t>ALICE families face additional expenses – increased health care costs, quarantine costs, food</a:t>
            </a:r>
          </a:p>
        </p:txBody>
      </p:sp>
    </p:spTree>
    <p:extLst>
      <p:ext uri="{BB962C8B-B14F-4D97-AF65-F5344CB8AC3E}">
        <p14:creationId xmlns:p14="http://schemas.microsoft.com/office/powerpoint/2010/main" val="313260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FCA9B-31E5-4FDE-8877-3F0C192D585C}"/>
              </a:ext>
            </a:extLst>
          </p:cNvPr>
          <p:cNvSpPr>
            <a:spLocks noGrp="1"/>
          </p:cNvSpPr>
          <p:nvPr>
            <p:ph type="body" sz="quarter" idx="10"/>
          </p:nvPr>
        </p:nvSpPr>
        <p:spPr>
          <a:xfrm>
            <a:off x="407987" y="144463"/>
            <a:ext cx="11366480" cy="681037"/>
          </a:xfrm>
        </p:spPr>
        <p:txBody>
          <a:bodyPr>
            <a:normAutofit/>
          </a:bodyPr>
          <a:lstStyle/>
          <a:p>
            <a:pPr algn="l"/>
            <a:r>
              <a:rPr lang="en-US" sz="3600" b="0" dirty="0"/>
              <a:t>Phases of COVID-19 Disaster and Recovery</a:t>
            </a:r>
          </a:p>
        </p:txBody>
      </p:sp>
      <p:sp>
        <p:nvSpPr>
          <p:cNvPr id="12" name="Text Placeholder 2">
            <a:extLst>
              <a:ext uri="{FF2B5EF4-FFF2-40B4-BE49-F238E27FC236}">
                <a16:creationId xmlns:a16="http://schemas.microsoft.com/office/drawing/2014/main" id="{65DE681A-25F2-40FC-94C4-BDD71B3D226C}"/>
              </a:ext>
            </a:extLst>
          </p:cNvPr>
          <p:cNvSpPr txBox="1">
            <a:spLocks/>
          </p:cNvSpPr>
          <p:nvPr/>
        </p:nvSpPr>
        <p:spPr>
          <a:xfrm>
            <a:off x="1285656" y="6270404"/>
            <a:ext cx="9611142" cy="44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en-US" sz="1200" b="1" dirty="0">
                <a:solidFill>
                  <a:srgbClr val="C00000"/>
                </a:solidFill>
              </a:rPr>
              <a:t>COVID-19 cumulative deaths - </a:t>
            </a:r>
            <a:r>
              <a:rPr lang="en-US" sz="1200" dirty="0">
                <a:solidFill>
                  <a:schemeClr val="tx1"/>
                </a:solidFill>
              </a:rPr>
              <a:t>Institute for Health Metrics and Evaluation at the University of Washington</a:t>
            </a:r>
          </a:p>
        </p:txBody>
      </p:sp>
      <p:grpSp>
        <p:nvGrpSpPr>
          <p:cNvPr id="4" name="Group 3">
            <a:extLst>
              <a:ext uri="{FF2B5EF4-FFF2-40B4-BE49-F238E27FC236}">
                <a16:creationId xmlns:a16="http://schemas.microsoft.com/office/drawing/2014/main" id="{EC853FE4-A852-407D-B300-960268649050}"/>
              </a:ext>
            </a:extLst>
          </p:cNvPr>
          <p:cNvGrpSpPr/>
          <p:nvPr/>
        </p:nvGrpSpPr>
        <p:grpSpPr>
          <a:xfrm>
            <a:off x="1087811" y="984503"/>
            <a:ext cx="10016371" cy="4888993"/>
            <a:chOff x="880420" y="801396"/>
            <a:chExt cx="10431160" cy="5255207"/>
          </a:xfrm>
        </p:grpSpPr>
        <p:sp>
          <p:nvSpPr>
            <p:cNvPr id="7" name="TextBox 6">
              <a:extLst>
                <a:ext uri="{FF2B5EF4-FFF2-40B4-BE49-F238E27FC236}">
                  <a16:creationId xmlns:a16="http://schemas.microsoft.com/office/drawing/2014/main" id="{142C7D18-1CD7-4EE3-80A8-B22A2D11E872}"/>
                </a:ext>
              </a:extLst>
            </p:cNvPr>
            <p:cNvSpPr txBox="1"/>
            <p:nvPr/>
          </p:nvSpPr>
          <p:spPr>
            <a:xfrm>
              <a:off x="2761874" y="1396651"/>
              <a:ext cx="643466" cy="4206240"/>
            </a:xfrm>
            <a:prstGeom prst="rect">
              <a:avLst/>
            </a:prstGeom>
            <a:solidFill>
              <a:srgbClr val="7C81B8">
                <a:alpha val="20000"/>
              </a:srgbClr>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7EA9DEA-9D77-45CF-A01A-A9D0BDA3CD8E}"/>
                </a:ext>
              </a:extLst>
            </p:cNvPr>
            <p:cNvSpPr txBox="1"/>
            <p:nvPr/>
          </p:nvSpPr>
          <p:spPr>
            <a:xfrm>
              <a:off x="5286794" y="1396651"/>
              <a:ext cx="2832989" cy="4206240"/>
            </a:xfrm>
            <a:prstGeom prst="rect">
              <a:avLst/>
            </a:prstGeom>
            <a:solidFill>
              <a:srgbClr val="7C81B8">
                <a:alpha val="20000"/>
              </a:srgbClr>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AB285D49-DA8D-4704-8B8A-72534DA1E743}"/>
                </a:ext>
              </a:extLst>
            </p:cNvPr>
            <p:cNvPicPr>
              <a:picLocks noChangeAspect="1"/>
            </p:cNvPicPr>
            <p:nvPr/>
          </p:nvPicPr>
          <p:blipFill>
            <a:blip r:embed="rId3"/>
            <a:stretch>
              <a:fillRect/>
            </a:stretch>
          </p:blipFill>
          <p:spPr>
            <a:xfrm>
              <a:off x="880420" y="801396"/>
              <a:ext cx="10431160" cy="5255207"/>
            </a:xfrm>
            <a:prstGeom prst="rect">
              <a:avLst/>
            </a:prstGeom>
          </p:spPr>
        </p:pic>
        <p:sp>
          <p:nvSpPr>
            <p:cNvPr id="5" name="TextBox 4">
              <a:extLst>
                <a:ext uri="{FF2B5EF4-FFF2-40B4-BE49-F238E27FC236}">
                  <a16:creationId xmlns:a16="http://schemas.microsoft.com/office/drawing/2014/main" id="{B263D873-951E-4977-B026-9B31E3001978}"/>
                </a:ext>
              </a:extLst>
            </p:cNvPr>
            <p:cNvSpPr txBox="1"/>
            <p:nvPr/>
          </p:nvSpPr>
          <p:spPr>
            <a:xfrm>
              <a:off x="5749446" y="3306489"/>
              <a:ext cx="5147351" cy="297748"/>
            </a:xfrm>
            <a:prstGeom prst="rect">
              <a:avLst/>
            </a:prstGeom>
            <a:solidFill>
              <a:schemeClr val="bg1"/>
            </a:solidFill>
          </p:spPr>
          <p:txBody>
            <a:bodyPr wrap="square" rtlCol="0">
              <a:spAutoFit/>
            </a:bodyPr>
            <a:lstStyle/>
            <a:p>
              <a:r>
                <a:rPr lang="en-US" sz="1200" b="1" dirty="0">
                  <a:solidFill>
                    <a:srgbClr val="C00000"/>
                  </a:solidFill>
                  <a:latin typeface="Arial" panose="020B0604020202020204" pitchFamily="34" charset="0"/>
                  <a:cs typeface="Arial" panose="020B0604020202020204" pitchFamily="34" charset="0"/>
                </a:rPr>
                <a:t>COVID-19 cumulative deaths - projected</a:t>
              </a:r>
            </a:p>
          </p:txBody>
        </p:sp>
      </p:grpSp>
    </p:spTree>
    <p:extLst>
      <p:ext uri="{BB962C8B-B14F-4D97-AF65-F5344CB8AC3E}">
        <p14:creationId xmlns:p14="http://schemas.microsoft.com/office/powerpoint/2010/main" val="268997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FCA9B-31E5-4FDE-8877-3F0C192D585C}"/>
              </a:ext>
            </a:extLst>
          </p:cNvPr>
          <p:cNvSpPr>
            <a:spLocks noGrp="1"/>
          </p:cNvSpPr>
          <p:nvPr>
            <p:ph type="body" sz="quarter" idx="10"/>
          </p:nvPr>
        </p:nvSpPr>
        <p:spPr>
          <a:xfrm>
            <a:off x="407987" y="144463"/>
            <a:ext cx="11366480" cy="681037"/>
          </a:xfrm>
        </p:spPr>
        <p:txBody>
          <a:bodyPr>
            <a:normAutofit/>
          </a:bodyPr>
          <a:lstStyle/>
          <a:p>
            <a:pPr algn="l"/>
            <a:r>
              <a:rPr lang="en-US" sz="3600" b="0" dirty="0"/>
              <a:t>Phases of COVID-19 Disaster and Recovery</a:t>
            </a:r>
          </a:p>
        </p:txBody>
      </p:sp>
      <p:sp>
        <p:nvSpPr>
          <p:cNvPr id="12" name="Text Placeholder 2">
            <a:extLst>
              <a:ext uri="{FF2B5EF4-FFF2-40B4-BE49-F238E27FC236}">
                <a16:creationId xmlns:a16="http://schemas.microsoft.com/office/drawing/2014/main" id="{65DE681A-25F2-40FC-94C4-BDD71B3D226C}"/>
              </a:ext>
            </a:extLst>
          </p:cNvPr>
          <p:cNvSpPr txBox="1">
            <a:spLocks/>
          </p:cNvSpPr>
          <p:nvPr/>
        </p:nvSpPr>
        <p:spPr>
          <a:xfrm>
            <a:off x="1290429" y="6153193"/>
            <a:ext cx="9611142" cy="44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en-US" sz="1200" b="1" dirty="0">
                <a:solidFill>
                  <a:srgbClr val="C00000"/>
                </a:solidFill>
              </a:rPr>
              <a:t>COVID-19 cumulative deaths - </a:t>
            </a:r>
            <a:r>
              <a:rPr lang="en-US" sz="1200" dirty="0">
                <a:solidFill>
                  <a:schemeClr val="tx1"/>
                </a:solidFill>
              </a:rPr>
              <a:t>Institute for Health Metrics and Evaluation at the University of Washington</a:t>
            </a:r>
          </a:p>
          <a:p>
            <a:pPr marL="0" indent="0">
              <a:lnSpc>
                <a:spcPct val="100000"/>
              </a:lnSpc>
              <a:spcBef>
                <a:spcPts val="300"/>
              </a:spcBef>
              <a:spcAft>
                <a:spcPts val="300"/>
              </a:spcAft>
              <a:buNone/>
            </a:pPr>
            <a:r>
              <a:rPr lang="en-US" sz="1200" b="1" dirty="0">
                <a:solidFill>
                  <a:srgbClr val="EA7200"/>
                </a:solidFill>
              </a:rPr>
              <a:t>Low-wage job unemployment - </a:t>
            </a:r>
            <a:r>
              <a:rPr lang="en-US" sz="1200" dirty="0">
                <a:solidFill>
                  <a:schemeClr val="tx1"/>
                </a:solidFill>
              </a:rPr>
              <a:t>BLS and ALICE Household Survival Budget</a:t>
            </a:r>
          </a:p>
        </p:txBody>
      </p:sp>
      <p:grpSp>
        <p:nvGrpSpPr>
          <p:cNvPr id="4" name="Group 3">
            <a:extLst>
              <a:ext uri="{FF2B5EF4-FFF2-40B4-BE49-F238E27FC236}">
                <a16:creationId xmlns:a16="http://schemas.microsoft.com/office/drawing/2014/main" id="{279BD842-9A48-4B66-B811-C4DB77939643}"/>
              </a:ext>
            </a:extLst>
          </p:cNvPr>
          <p:cNvGrpSpPr/>
          <p:nvPr/>
        </p:nvGrpSpPr>
        <p:grpSpPr>
          <a:xfrm>
            <a:off x="1085424" y="1002791"/>
            <a:ext cx="10021151" cy="4852417"/>
            <a:chOff x="880420" y="801396"/>
            <a:chExt cx="10431160" cy="5255207"/>
          </a:xfrm>
        </p:grpSpPr>
        <p:sp>
          <p:nvSpPr>
            <p:cNvPr id="7" name="TextBox 6">
              <a:extLst>
                <a:ext uri="{FF2B5EF4-FFF2-40B4-BE49-F238E27FC236}">
                  <a16:creationId xmlns:a16="http://schemas.microsoft.com/office/drawing/2014/main" id="{142C7D18-1CD7-4EE3-80A8-B22A2D11E872}"/>
                </a:ext>
              </a:extLst>
            </p:cNvPr>
            <p:cNvSpPr txBox="1"/>
            <p:nvPr/>
          </p:nvSpPr>
          <p:spPr>
            <a:xfrm>
              <a:off x="2761874" y="1396651"/>
              <a:ext cx="643466" cy="4206240"/>
            </a:xfrm>
            <a:prstGeom prst="rect">
              <a:avLst/>
            </a:prstGeom>
            <a:solidFill>
              <a:srgbClr val="7C81B8">
                <a:alpha val="20000"/>
              </a:srgbClr>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7EA9DEA-9D77-45CF-A01A-A9D0BDA3CD8E}"/>
                </a:ext>
              </a:extLst>
            </p:cNvPr>
            <p:cNvSpPr txBox="1"/>
            <p:nvPr/>
          </p:nvSpPr>
          <p:spPr>
            <a:xfrm>
              <a:off x="5286794" y="1396651"/>
              <a:ext cx="2832989" cy="4206240"/>
            </a:xfrm>
            <a:prstGeom prst="rect">
              <a:avLst/>
            </a:prstGeom>
            <a:solidFill>
              <a:srgbClr val="7C81B8">
                <a:alpha val="20000"/>
              </a:srgbClr>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534411D3-102C-48E9-9FF4-210CB6B29007}"/>
                </a:ext>
              </a:extLst>
            </p:cNvPr>
            <p:cNvPicPr>
              <a:picLocks noChangeAspect="1"/>
            </p:cNvPicPr>
            <p:nvPr/>
          </p:nvPicPr>
          <p:blipFill>
            <a:blip r:embed="rId3"/>
            <a:stretch>
              <a:fillRect/>
            </a:stretch>
          </p:blipFill>
          <p:spPr>
            <a:xfrm>
              <a:off x="880420" y="801396"/>
              <a:ext cx="10431160" cy="5255207"/>
            </a:xfrm>
            <a:prstGeom prst="rect">
              <a:avLst/>
            </a:prstGeom>
          </p:spPr>
        </p:pic>
      </p:grpSp>
    </p:spTree>
    <p:extLst>
      <p:ext uri="{BB962C8B-B14F-4D97-AF65-F5344CB8AC3E}">
        <p14:creationId xmlns:p14="http://schemas.microsoft.com/office/powerpoint/2010/main" val="421455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FCA9B-31E5-4FDE-8877-3F0C192D585C}"/>
              </a:ext>
            </a:extLst>
          </p:cNvPr>
          <p:cNvSpPr>
            <a:spLocks noGrp="1"/>
          </p:cNvSpPr>
          <p:nvPr>
            <p:ph type="body" sz="quarter" idx="10"/>
          </p:nvPr>
        </p:nvSpPr>
        <p:spPr>
          <a:xfrm>
            <a:off x="489870" y="33065"/>
            <a:ext cx="11031570" cy="819263"/>
          </a:xfrm>
        </p:spPr>
        <p:txBody>
          <a:bodyPr>
            <a:normAutofit/>
          </a:bodyPr>
          <a:lstStyle/>
          <a:p>
            <a:pPr algn="l"/>
            <a:r>
              <a:rPr lang="en-US" sz="3600" b="0" dirty="0"/>
              <a:t>Phases of COVID-19 Disaster and Recovery</a:t>
            </a:r>
          </a:p>
        </p:txBody>
      </p:sp>
      <p:sp>
        <p:nvSpPr>
          <p:cNvPr id="12" name="Text Placeholder 2">
            <a:extLst>
              <a:ext uri="{FF2B5EF4-FFF2-40B4-BE49-F238E27FC236}">
                <a16:creationId xmlns:a16="http://schemas.microsoft.com/office/drawing/2014/main" id="{65DE681A-25F2-40FC-94C4-BDD71B3D226C}"/>
              </a:ext>
            </a:extLst>
          </p:cNvPr>
          <p:cNvSpPr txBox="1">
            <a:spLocks/>
          </p:cNvSpPr>
          <p:nvPr/>
        </p:nvSpPr>
        <p:spPr>
          <a:xfrm>
            <a:off x="1285656" y="6005671"/>
            <a:ext cx="9611142" cy="44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en-US" sz="1200" b="1" dirty="0">
                <a:solidFill>
                  <a:srgbClr val="C00000"/>
                </a:solidFill>
              </a:rPr>
              <a:t>COVID-19 cumulative deaths - </a:t>
            </a:r>
            <a:r>
              <a:rPr lang="en-US" sz="1200" dirty="0">
                <a:solidFill>
                  <a:schemeClr val="tx1"/>
                </a:solidFill>
              </a:rPr>
              <a:t>Institute for Health Metrics and Evaluation at the University of Washington</a:t>
            </a:r>
            <a:endParaRPr lang="en-US" sz="1200" b="1" dirty="0">
              <a:solidFill>
                <a:srgbClr val="EA7200"/>
              </a:solidFill>
            </a:endParaRPr>
          </a:p>
          <a:p>
            <a:pPr marL="0" indent="0">
              <a:lnSpc>
                <a:spcPct val="100000"/>
              </a:lnSpc>
              <a:spcBef>
                <a:spcPts val="300"/>
              </a:spcBef>
              <a:spcAft>
                <a:spcPts val="300"/>
              </a:spcAft>
              <a:buNone/>
            </a:pPr>
            <a:r>
              <a:rPr lang="en-US" sz="1200" b="1" dirty="0">
                <a:solidFill>
                  <a:srgbClr val="EA7200"/>
                </a:solidFill>
              </a:rPr>
              <a:t>Low-wage job unemployment - </a:t>
            </a:r>
            <a:r>
              <a:rPr lang="en-US" sz="1200" dirty="0">
                <a:solidFill>
                  <a:schemeClr val="tx1"/>
                </a:solidFill>
              </a:rPr>
              <a:t>BLS and ALICE Household Survival Budget; </a:t>
            </a:r>
          </a:p>
          <a:p>
            <a:pPr marL="0" indent="0">
              <a:lnSpc>
                <a:spcPct val="100000"/>
              </a:lnSpc>
              <a:spcBef>
                <a:spcPts val="300"/>
              </a:spcBef>
              <a:spcAft>
                <a:spcPts val="300"/>
              </a:spcAft>
              <a:buNone/>
            </a:pPr>
            <a:r>
              <a:rPr lang="en-US" sz="1200" b="1" dirty="0">
                <a:solidFill>
                  <a:srgbClr val="7C81B8"/>
                </a:solidFill>
              </a:rPr>
              <a:t>Emotional Index </a:t>
            </a:r>
            <a:r>
              <a:rPr lang="en-US" sz="1200" dirty="0">
                <a:solidFill>
                  <a:schemeClr val="tx1"/>
                </a:solidFill>
              </a:rPr>
              <a:t>- </a:t>
            </a:r>
            <a:r>
              <a:rPr lang="en-US" sz="1200" dirty="0" err="1">
                <a:solidFill>
                  <a:schemeClr val="tx1"/>
                </a:solidFill>
              </a:rPr>
              <a:t>Zunin</a:t>
            </a:r>
            <a:r>
              <a:rPr lang="en-US" sz="1200" dirty="0">
                <a:solidFill>
                  <a:schemeClr val="tx1"/>
                </a:solidFill>
              </a:rPr>
              <a:t> &amp; Myers, </a:t>
            </a:r>
            <a:r>
              <a:rPr lang="en-US" sz="1200" dirty="0">
                <a:solidFill>
                  <a:srgbClr val="000000"/>
                </a:solidFill>
              </a:rPr>
              <a:t>phases of </a:t>
            </a:r>
            <a:r>
              <a:rPr lang="en-US" sz="1200" dirty="0">
                <a:solidFill>
                  <a:schemeClr val="tx1"/>
                </a:solidFill>
              </a:rPr>
              <a:t>disaster </a:t>
            </a:r>
          </a:p>
        </p:txBody>
      </p:sp>
      <p:pic>
        <p:nvPicPr>
          <p:cNvPr id="4" name="Picture 3">
            <a:extLst>
              <a:ext uri="{FF2B5EF4-FFF2-40B4-BE49-F238E27FC236}">
                <a16:creationId xmlns:a16="http://schemas.microsoft.com/office/drawing/2014/main" id="{EFB736F5-876C-482D-B906-108E0BB51A16}"/>
              </a:ext>
            </a:extLst>
          </p:cNvPr>
          <p:cNvPicPr>
            <a:picLocks noChangeAspect="1"/>
          </p:cNvPicPr>
          <p:nvPr/>
        </p:nvPicPr>
        <p:blipFill>
          <a:blip r:embed="rId3"/>
          <a:stretch>
            <a:fillRect/>
          </a:stretch>
        </p:blipFill>
        <p:spPr>
          <a:xfrm>
            <a:off x="1285656" y="1005553"/>
            <a:ext cx="9734441" cy="4904201"/>
          </a:xfrm>
          <a:prstGeom prst="rect">
            <a:avLst/>
          </a:prstGeom>
        </p:spPr>
      </p:pic>
    </p:spTree>
    <p:extLst>
      <p:ext uri="{BB962C8B-B14F-4D97-AF65-F5344CB8AC3E}">
        <p14:creationId xmlns:p14="http://schemas.microsoft.com/office/powerpoint/2010/main" val="135472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FCA9B-31E5-4FDE-8877-3F0C192D585C}"/>
              </a:ext>
            </a:extLst>
          </p:cNvPr>
          <p:cNvSpPr>
            <a:spLocks noGrp="1"/>
          </p:cNvSpPr>
          <p:nvPr>
            <p:ph type="body" sz="quarter" idx="10"/>
          </p:nvPr>
        </p:nvSpPr>
        <p:spPr>
          <a:xfrm>
            <a:off x="407987" y="144463"/>
            <a:ext cx="11366480" cy="681037"/>
          </a:xfrm>
        </p:spPr>
        <p:txBody>
          <a:bodyPr>
            <a:normAutofit/>
          </a:bodyPr>
          <a:lstStyle/>
          <a:p>
            <a:pPr algn="l"/>
            <a:r>
              <a:rPr lang="en-US" sz="3600" b="0" dirty="0"/>
              <a:t>Phases of COVID-19 Disaster and Recovery</a:t>
            </a:r>
          </a:p>
        </p:txBody>
      </p:sp>
      <p:sp>
        <p:nvSpPr>
          <p:cNvPr id="10" name="Text Placeholder 2">
            <a:extLst>
              <a:ext uri="{FF2B5EF4-FFF2-40B4-BE49-F238E27FC236}">
                <a16:creationId xmlns:a16="http://schemas.microsoft.com/office/drawing/2014/main" id="{16765E18-CC42-45FC-A94E-2843DF3F6ACF}"/>
              </a:ext>
            </a:extLst>
          </p:cNvPr>
          <p:cNvSpPr txBox="1">
            <a:spLocks/>
          </p:cNvSpPr>
          <p:nvPr/>
        </p:nvSpPr>
        <p:spPr>
          <a:xfrm>
            <a:off x="1285656" y="6044691"/>
            <a:ext cx="9611142" cy="443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en-US" sz="1200" b="1" dirty="0">
                <a:solidFill>
                  <a:srgbClr val="C00000"/>
                </a:solidFill>
              </a:rPr>
              <a:t>COVID-19 cumulative deaths - </a:t>
            </a:r>
            <a:r>
              <a:rPr lang="en-US" sz="1200" dirty="0">
                <a:solidFill>
                  <a:schemeClr val="tx1"/>
                </a:solidFill>
              </a:rPr>
              <a:t>Institute for Health Metrics and Evaluation at the University of Washington</a:t>
            </a:r>
            <a:endParaRPr lang="en-US" sz="1200" b="1" dirty="0">
              <a:solidFill>
                <a:srgbClr val="EA7200"/>
              </a:solidFill>
            </a:endParaRPr>
          </a:p>
          <a:p>
            <a:pPr marL="0" indent="0">
              <a:lnSpc>
                <a:spcPct val="100000"/>
              </a:lnSpc>
              <a:spcBef>
                <a:spcPts val="300"/>
              </a:spcBef>
              <a:spcAft>
                <a:spcPts val="300"/>
              </a:spcAft>
              <a:buNone/>
            </a:pPr>
            <a:r>
              <a:rPr lang="en-US" sz="1200" b="1" dirty="0">
                <a:solidFill>
                  <a:srgbClr val="EA7200"/>
                </a:solidFill>
              </a:rPr>
              <a:t>Low-wage job unemployment - </a:t>
            </a:r>
            <a:r>
              <a:rPr lang="en-US" sz="1200" dirty="0">
                <a:solidFill>
                  <a:schemeClr val="tx1"/>
                </a:solidFill>
              </a:rPr>
              <a:t>BLS and ALICE Household Survival Budget; </a:t>
            </a:r>
          </a:p>
          <a:p>
            <a:pPr marL="0" indent="0">
              <a:lnSpc>
                <a:spcPct val="100000"/>
              </a:lnSpc>
              <a:spcBef>
                <a:spcPts val="300"/>
              </a:spcBef>
              <a:spcAft>
                <a:spcPts val="300"/>
              </a:spcAft>
              <a:buNone/>
            </a:pPr>
            <a:r>
              <a:rPr lang="en-US" sz="1200" b="1" dirty="0">
                <a:solidFill>
                  <a:srgbClr val="7C81B8"/>
                </a:solidFill>
              </a:rPr>
              <a:t>Emotional </a:t>
            </a:r>
            <a:r>
              <a:rPr lang="en-US" sz="1200" b="1">
                <a:solidFill>
                  <a:srgbClr val="7C81B8"/>
                </a:solidFill>
              </a:rPr>
              <a:t>Index</a:t>
            </a:r>
            <a:r>
              <a:rPr lang="en-US" sz="1200" b="1" dirty="0">
                <a:solidFill>
                  <a:srgbClr val="7C81B8"/>
                </a:solidFill>
              </a:rPr>
              <a:t> </a:t>
            </a:r>
            <a:r>
              <a:rPr lang="en-US" sz="1200" dirty="0">
                <a:solidFill>
                  <a:schemeClr val="tx1"/>
                </a:solidFill>
              </a:rPr>
              <a:t>- </a:t>
            </a:r>
            <a:r>
              <a:rPr lang="en-US" sz="1200" dirty="0" err="1">
                <a:solidFill>
                  <a:schemeClr val="tx1"/>
                </a:solidFill>
              </a:rPr>
              <a:t>Zunin</a:t>
            </a:r>
            <a:r>
              <a:rPr lang="en-US" sz="1200" dirty="0">
                <a:solidFill>
                  <a:schemeClr val="tx1"/>
                </a:solidFill>
              </a:rPr>
              <a:t> &amp; Myers, </a:t>
            </a:r>
            <a:r>
              <a:rPr lang="en-US" sz="1200" dirty="0">
                <a:solidFill>
                  <a:srgbClr val="000000"/>
                </a:solidFill>
              </a:rPr>
              <a:t>phases of </a:t>
            </a:r>
            <a:r>
              <a:rPr lang="en-US" sz="1200" dirty="0">
                <a:solidFill>
                  <a:schemeClr val="tx1"/>
                </a:solidFill>
              </a:rPr>
              <a:t>disaster</a:t>
            </a:r>
          </a:p>
        </p:txBody>
      </p:sp>
      <p:grpSp>
        <p:nvGrpSpPr>
          <p:cNvPr id="3" name="Group 2">
            <a:extLst>
              <a:ext uri="{FF2B5EF4-FFF2-40B4-BE49-F238E27FC236}">
                <a16:creationId xmlns:a16="http://schemas.microsoft.com/office/drawing/2014/main" id="{D312F820-780E-4D22-BA4F-00183C5B6DDE}"/>
              </a:ext>
            </a:extLst>
          </p:cNvPr>
          <p:cNvGrpSpPr/>
          <p:nvPr/>
        </p:nvGrpSpPr>
        <p:grpSpPr>
          <a:xfrm>
            <a:off x="1087821" y="977463"/>
            <a:ext cx="10011284" cy="4962562"/>
            <a:chOff x="890587" y="809625"/>
            <a:chExt cx="10410826" cy="5238750"/>
          </a:xfrm>
        </p:grpSpPr>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34899170"/>
                </p:ext>
              </p:extLst>
            </p:nvPr>
          </p:nvGraphicFramePr>
          <p:xfrm>
            <a:off x="890587" y="809625"/>
            <a:ext cx="10410826" cy="5238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92159C2-56FA-4019-B66E-D48660451524}"/>
                </a:ext>
              </a:extLst>
            </p:cNvPr>
            <p:cNvSpPr txBox="1"/>
            <p:nvPr/>
          </p:nvSpPr>
          <p:spPr>
            <a:xfrm>
              <a:off x="2726871" y="825500"/>
              <a:ext cx="800100" cy="4846320"/>
            </a:xfrm>
            <a:prstGeom prst="rect">
              <a:avLst/>
            </a:prstGeom>
            <a:solidFill>
              <a:srgbClr val="7C81B8">
                <a:alpha val="22000"/>
              </a:srgbClr>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E8E0191D-2D2D-4A06-80F4-C9E313F47DEB}"/>
                </a:ext>
              </a:extLst>
            </p:cNvPr>
            <p:cNvSpPr txBox="1"/>
            <p:nvPr/>
          </p:nvSpPr>
          <p:spPr>
            <a:xfrm>
              <a:off x="5428569" y="825500"/>
              <a:ext cx="2017260" cy="4846320"/>
            </a:xfrm>
            <a:prstGeom prst="rect">
              <a:avLst/>
            </a:prstGeom>
            <a:solidFill>
              <a:srgbClr val="7C81B8">
                <a:alpha val="22000"/>
              </a:srgbClr>
            </a:solidFill>
          </p:spPr>
          <p:txBody>
            <a:bodyPr wrap="square" rtlCol="0">
              <a:spAutoFit/>
            </a:bodyPr>
            <a:lstStyle/>
            <a:p>
              <a:endParaRPr lang="en-US" dirty="0"/>
            </a:p>
          </p:txBody>
        </p:sp>
      </p:grpSp>
    </p:spTree>
    <p:extLst>
      <p:ext uri="{BB962C8B-B14F-4D97-AF65-F5344CB8AC3E}">
        <p14:creationId xmlns:p14="http://schemas.microsoft.com/office/powerpoint/2010/main" val="274172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FCA9B-31E5-4FDE-8877-3F0C192D585C}"/>
              </a:ext>
            </a:extLst>
          </p:cNvPr>
          <p:cNvSpPr>
            <a:spLocks noGrp="1"/>
          </p:cNvSpPr>
          <p:nvPr>
            <p:ph type="body" sz="quarter" idx="10"/>
          </p:nvPr>
        </p:nvSpPr>
        <p:spPr/>
        <p:txBody>
          <a:bodyPr>
            <a:normAutofit/>
          </a:bodyPr>
          <a:lstStyle/>
          <a:p>
            <a:pPr algn="l"/>
            <a:r>
              <a:rPr lang="en-US" sz="4000" b="0" dirty="0"/>
              <a:t>Government Actions to Assist ALICE</a:t>
            </a:r>
          </a:p>
        </p:txBody>
      </p:sp>
      <p:sp>
        <p:nvSpPr>
          <p:cNvPr id="12" name="Text Placeholder 2">
            <a:extLst>
              <a:ext uri="{FF2B5EF4-FFF2-40B4-BE49-F238E27FC236}">
                <a16:creationId xmlns:a16="http://schemas.microsoft.com/office/drawing/2014/main" id="{65DE681A-25F2-40FC-94C4-BDD71B3D226C}"/>
              </a:ext>
            </a:extLst>
          </p:cNvPr>
          <p:cNvSpPr txBox="1">
            <a:spLocks/>
          </p:cNvSpPr>
          <p:nvPr/>
        </p:nvSpPr>
        <p:spPr>
          <a:xfrm>
            <a:off x="531743" y="1313253"/>
            <a:ext cx="5424558" cy="4625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dirty="0"/>
              <a:t>Immediate income to offset ongoing bills –include gig workers</a:t>
            </a:r>
          </a:p>
          <a:p>
            <a:pPr lvl="1">
              <a:lnSpc>
                <a:spcPct val="100000"/>
              </a:lnSpc>
              <a:spcBef>
                <a:spcPts val="0"/>
              </a:spcBef>
              <a:spcAft>
                <a:spcPts val="600"/>
              </a:spcAft>
            </a:pPr>
            <a:r>
              <a:rPr lang="en-US" dirty="0"/>
              <a:t>Unemployment</a:t>
            </a:r>
          </a:p>
          <a:p>
            <a:pPr lvl="1">
              <a:lnSpc>
                <a:spcPct val="100000"/>
              </a:lnSpc>
              <a:spcBef>
                <a:spcPts val="0"/>
              </a:spcBef>
              <a:spcAft>
                <a:spcPts val="600"/>
              </a:spcAft>
            </a:pPr>
            <a:r>
              <a:rPr lang="en-US" dirty="0"/>
              <a:t>Cash payments</a:t>
            </a:r>
          </a:p>
          <a:p>
            <a:pPr>
              <a:lnSpc>
                <a:spcPct val="100000"/>
              </a:lnSpc>
              <a:spcBef>
                <a:spcPts val="600"/>
              </a:spcBef>
              <a:spcAft>
                <a:spcPts val="600"/>
              </a:spcAft>
            </a:pPr>
            <a:r>
              <a:rPr lang="en-US" dirty="0"/>
              <a:t>Health care</a:t>
            </a:r>
          </a:p>
          <a:p>
            <a:pPr lvl="1">
              <a:lnSpc>
                <a:spcPct val="100000"/>
              </a:lnSpc>
              <a:spcBef>
                <a:spcPts val="0"/>
              </a:spcBef>
              <a:spcAft>
                <a:spcPts val="600"/>
              </a:spcAft>
            </a:pPr>
            <a:r>
              <a:rPr lang="en-US" dirty="0"/>
              <a:t>Paid sick leave</a:t>
            </a:r>
          </a:p>
          <a:p>
            <a:pPr lvl="1">
              <a:lnSpc>
                <a:spcPct val="100000"/>
              </a:lnSpc>
              <a:spcBef>
                <a:spcPts val="0"/>
              </a:spcBef>
              <a:spcAft>
                <a:spcPts val="600"/>
              </a:spcAft>
            </a:pPr>
            <a:r>
              <a:rPr lang="en-US" dirty="0"/>
              <a:t>Coverage for health expenses</a:t>
            </a:r>
          </a:p>
          <a:p>
            <a:pPr>
              <a:lnSpc>
                <a:spcPct val="100000"/>
              </a:lnSpc>
              <a:spcBef>
                <a:spcPts val="0"/>
              </a:spcBef>
              <a:spcAft>
                <a:spcPts val="600"/>
              </a:spcAft>
            </a:pPr>
            <a:r>
              <a:rPr lang="en-US" dirty="0"/>
              <a:t>Housing</a:t>
            </a:r>
          </a:p>
          <a:p>
            <a:pPr lvl="1">
              <a:lnSpc>
                <a:spcPct val="100000"/>
              </a:lnSpc>
              <a:spcBef>
                <a:spcPts val="0"/>
              </a:spcBef>
              <a:spcAft>
                <a:spcPts val="600"/>
              </a:spcAft>
            </a:pPr>
            <a:r>
              <a:rPr lang="en-US" dirty="0"/>
              <a:t>Rent/mortgage freezes</a:t>
            </a:r>
          </a:p>
          <a:p>
            <a:pPr lvl="1">
              <a:lnSpc>
                <a:spcPct val="100000"/>
              </a:lnSpc>
              <a:spcBef>
                <a:spcPts val="0"/>
              </a:spcBef>
              <a:spcAft>
                <a:spcPts val="600"/>
              </a:spcAft>
            </a:pPr>
            <a:r>
              <a:rPr lang="en-US" dirty="0"/>
              <a:t>Moratoria on evictions and foreclosures</a:t>
            </a:r>
          </a:p>
        </p:txBody>
      </p:sp>
      <p:sp>
        <p:nvSpPr>
          <p:cNvPr id="8" name="Text Placeholder 2">
            <a:extLst>
              <a:ext uri="{FF2B5EF4-FFF2-40B4-BE49-F238E27FC236}">
                <a16:creationId xmlns:a16="http://schemas.microsoft.com/office/drawing/2014/main" id="{5DC256F7-2B5C-4FB2-B58F-98DA4B7B8463}"/>
              </a:ext>
            </a:extLst>
          </p:cNvPr>
          <p:cNvSpPr txBox="1">
            <a:spLocks/>
          </p:cNvSpPr>
          <p:nvPr/>
        </p:nvSpPr>
        <p:spPr>
          <a:xfrm>
            <a:off x="6950099" y="1313253"/>
            <a:ext cx="5152254" cy="44621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dirty="0"/>
              <a:t>Debt and credit cards</a:t>
            </a:r>
          </a:p>
          <a:p>
            <a:pPr lvl="1">
              <a:lnSpc>
                <a:spcPct val="100000"/>
              </a:lnSpc>
              <a:spcBef>
                <a:spcPts val="0"/>
              </a:spcBef>
              <a:spcAft>
                <a:spcPts val="600"/>
              </a:spcAft>
            </a:pPr>
            <a:r>
              <a:rPr lang="en-US" dirty="0"/>
              <a:t>Relief for student loans</a:t>
            </a:r>
          </a:p>
          <a:p>
            <a:pPr lvl="1">
              <a:lnSpc>
                <a:spcPct val="100000"/>
              </a:lnSpc>
              <a:spcBef>
                <a:spcPts val="0"/>
              </a:spcBef>
              <a:spcAft>
                <a:spcPts val="600"/>
              </a:spcAft>
            </a:pPr>
            <a:r>
              <a:rPr lang="en-US" dirty="0"/>
              <a:t>Suspend credit card late fees</a:t>
            </a:r>
          </a:p>
          <a:p>
            <a:pPr>
              <a:lnSpc>
                <a:spcPct val="100000"/>
              </a:lnSpc>
              <a:spcBef>
                <a:spcPts val="600"/>
              </a:spcBef>
              <a:spcAft>
                <a:spcPts val="600"/>
              </a:spcAft>
            </a:pPr>
            <a:r>
              <a:rPr lang="en-US" dirty="0"/>
              <a:t>Jobs to go back to </a:t>
            </a:r>
          </a:p>
          <a:p>
            <a:pPr lvl="1">
              <a:lnSpc>
                <a:spcPct val="100000"/>
              </a:lnSpc>
              <a:spcBef>
                <a:spcPts val="0"/>
              </a:spcBef>
              <a:spcAft>
                <a:spcPts val="600"/>
              </a:spcAft>
            </a:pPr>
            <a:r>
              <a:rPr lang="en-US" dirty="0"/>
              <a:t>Small businesses</a:t>
            </a:r>
          </a:p>
          <a:p>
            <a:pPr lvl="1">
              <a:lnSpc>
                <a:spcPct val="100000"/>
              </a:lnSpc>
              <a:spcBef>
                <a:spcPts val="0"/>
              </a:spcBef>
              <a:spcAft>
                <a:spcPts val="600"/>
              </a:spcAft>
            </a:pPr>
            <a:r>
              <a:rPr lang="en-US" dirty="0"/>
              <a:t>Industry bailouts</a:t>
            </a:r>
          </a:p>
          <a:p>
            <a:pPr lvl="1">
              <a:lnSpc>
                <a:spcPct val="100000"/>
              </a:lnSpc>
              <a:spcBef>
                <a:spcPts val="0"/>
              </a:spcBef>
              <a:spcAft>
                <a:spcPts val="600"/>
              </a:spcAft>
            </a:pPr>
            <a:r>
              <a:rPr lang="en-US" dirty="0"/>
              <a:t>Works programs</a:t>
            </a:r>
          </a:p>
        </p:txBody>
      </p:sp>
    </p:spTree>
    <p:extLst>
      <p:ext uri="{BB962C8B-B14F-4D97-AF65-F5344CB8AC3E}">
        <p14:creationId xmlns:p14="http://schemas.microsoft.com/office/powerpoint/2010/main" val="44164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FCA9B-31E5-4FDE-8877-3F0C192D585C}"/>
              </a:ext>
            </a:extLst>
          </p:cNvPr>
          <p:cNvSpPr>
            <a:spLocks noGrp="1"/>
          </p:cNvSpPr>
          <p:nvPr>
            <p:ph type="body" sz="quarter" idx="10"/>
          </p:nvPr>
        </p:nvSpPr>
        <p:spPr/>
        <p:txBody>
          <a:bodyPr>
            <a:normAutofit/>
          </a:bodyPr>
          <a:lstStyle/>
          <a:p>
            <a:pPr algn="l"/>
            <a:r>
              <a:rPr lang="en-US" sz="4000" b="0" dirty="0"/>
              <a:t>Business Actions to Assist ALICE</a:t>
            </a:r>
          </a:p>
        </p:txBody>
      </p:sp>
      <p:sp>
        <p:nvSpPr>
          <p:cNvPr id="12" name="Text Placeholder 2">
            <a:extLst>
              <a:ext uri="{FF2B5EF4-FFF2-40B4-BE49-F238E27FC236}">
                <a16:creationId xmlns:a16="http://schemas.microsoft.com/office/drawing/2014/main" id="{65DE681A-25F2-40FC-94C4-BDD71B3D226C}"/>
              </a:ext>
            </a:extLst>
          </p:cNvPr>
          <p:cNvSpPr txBox="1">
            <a:spLocks/>
          </p:cNvSpPr>
          <p:nvPr/>
        </p:nvSpPr>
        <p:spPr>
          <a:xfrm>
            <a:off x="531743" y="1313253"/>
            <a:ext cx="5424558" cy="4625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Jobs – present and future</a:t>
            </a:r>
          </a:p>
          <a:p>
            <a:pPr lvl="1"/>
            <a:r>
              <a:rPr lang="en-US" dirty="0"/>
              <a:t>Job-share, flexible hours, shift rotations</a:t>
            </a:r>
          </a:p>
          <a:p>
            <a:pPr lvl="1"/>
            <a:r>
              <a:rPr lang="en-US" dirty="0"/>
              <a:t>Safety measures, new cleaning protocols</a:t>
            </a:r>
          </a:p>
          <a:p>
            <a:pPr lvl="1"/>
            <a:r>
              <a:rPr lang="en-US" dirty="0"/>
              <a:t>Work-from-home support and technology</a:t>
            </a:r>
          </a:p>
          <a:p>
            <a:pPr lvl="1"/>
            <a:r>
              <a:rPr lang="en-US" dirty="0"/>
              <a:t>Increase in hourly rate for essential workers  </a:t>
            </a:r>
          </a:p>
          <a:p>
            <a:pPr lvl="1"/>
            <a:r>
              <a:rPr lang="en-US" dirty="0"/>
              <a:t>Provide free back-up care for dependents</a:t>
            </a:r>
          </a:p>
          <a:p>
            <a:pPr lvl="1"/>
            <a:r>
              <a:rPr lang="en-US" dirty="0"/>
              <a:t>Continue to pay during closed/suspended service</a:t>
            </a:r>
          </a:p>
          <a:p>
            <a:pPr marL="0" indent="0">
              <a:buNone/>
            </a:pPr>
            <a:endParaRPr lang="en-US" dirty="0"/>
          </a:p>
        </p:txBody>
      </p:sp>
      <p:sp>
        <p:nvSpPr>
          <p:cNvPr id="7" name="Text Placeholder 2">
            <a:extLst>
              <a:ext uri="{FF2B5EF4-FFF2-40B4-BE49-F238E27FC236}">
                <a16:creationId xmlns:a16="http://schemas.microsoft.com/office/drawing/2014/main" id="{8FA560D4-683C-409A-A5FB-4AF4AF2EE030}"/>
              </a:ext>
            </a:extLst>
          </p:cNvPr>
          <p:cNvSpPr txBox="1">
            <a:spLocks/>
          </p:cNvSpPr>
          <p:nvPr/>
        </p:nvSpPr>
        <p:spPr>
          <a:xfrm>
            <a:off x="6235699" y="1286437"/>
            <a:ext cx="5424558" cy="4625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Health Care</a:t>
            </a:r>
          </a:p>
          <a:p>
            <a:pPr lvl="1"/>
            <a:r>
              <a:rPr lang="en-US" dirty="0"/>
              <a:t>Paid and unpaid sick leave</a:t>
            </a:r>
          </a:p>
          <a:p>
            <a:pPr lvl="1"/>
            <a:r>
              <a:rPr lang="en-US" dirty="0"/>
              <a:t>Paid leave for workers in risk groups</a:t>
            </a:r>
          </a:p>
          <a:p>
            <a:pPr lvl="1"/>
            <a:r>
              <a:rPr lang="en-US" dirty="0"/>
              <a:t>Maintain health insurance</a:t>
            </a:r>
          </a:p>
          <a:p>
            <a:pPr marL="457200" lvl="1" indent="0">
              <a:buNone/>
            </a:pPr>
            <a:endParaRPr lang="en-US" sz="800" dirty="0"/>
          </a:p>
          <a:p>
            <a:r>
              <a:rPr lang="en-US" dirty="0"/>
              <a:t>Internet Companies</a:t>
            </a:r>
          </a:p>
          <a:p>
            <a:pPr lvl="1"/>
            <a:r>
              <a:rPr lang="en-US" dirty="0"/>
              <a:t>Access to internet and technology</a:t>
            </a:r>
          </a:p>
          <a:p>
            <a:pPr lvl="1"/>
            <a:endParaRPr lang="en-US" sz="800" dirty="0"/>
          </a:p>
          <a:p>
            <a:r>
              <a:rPr lang="en-US" dirty="0"/>
              <a:t>Community Support </a:t>
            </a:r>
          </a:p>
          <a:p>
            <a:pPr lvl="1"/>
            <a:r>
              <a:rPr lang="en-US" dirty="0"/>
              <a:t>Relief funds</a:t>
            </a:r>
          </a:p>
          <a:p>
            <a:pPr lvl="1"/>
            <a:r>
              <a:rPr lang="en-US" dirty="0"/>
              <a:t>Food bank support, beverages, meals</a:t>
            </a:r>
          </a:p>
          <a:p>
            <a:pPr lvl="1"/>
            <a:r>
              <a:rPr lang="en-US" dirty="0"/>
              <a:t>Supplies for health care professionals</a:t>
            </a:r>
          </a:p>
          <a:p>
            <a:pPr marL="914400" lvl="2" indent="0">
              <a:lnSpc>
                <a:spcPct val="100000"/>
              </a:lnSpc>
              <a:spcBef>
                <a:spcPts val="0"/>
              </a:spcBef>
              <a:spcAft>
                <a:spcPts val="600"/>
              </a:spcAft>
              <a:buNone/>
            </a:pPr>
            <a:r>
              <a:rPr lang="en-US" dirty="0"/>
              <a:t> </a:t>
            </a:r>
          </a:p>
          <a:p>
            <a:pPr lvl="1">
              <a:lnSpc>
                <a:spcPct val="100000"/>
              </a:lnSpc>
              <a:spcBef>
                <a:spcPts val="0"/>
              </a:spcBef>
              <a:spcAft>
                <a:spcPts val="600"/>
              </a:spcAft>
            </a:pPr>
            <a:endParaRPr lang="en-US" dirty="0"/>
          </a:p>
        </p:txBody>
      </p:sp>
    </p:spTree>
    <p:extLst>
      <p:ext uri="{BB962C8B-B14F-4D97-AF65-F5344CB8AC3E}">
        <p14:creationId xmlns:p14="http://schemas.microsoft.com/office/powerpoint/2010/main" val="424314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062B0-5133-44E2-9172-5A7F117148C3}"/>
              </a:ext>
            </a:extLst>
          </p:cNvPr>
          <p:cNvSpPr>
            <a:spLocks noGrp="1"/>
          </p:cNvSpPr>
          <p:nvPr>
            <p:ph type="body" sz="quarter" idx="10"/>
          </p:nvPr>
        </p:nvSpPr>
        <p:spPr>
          <a:xfrm>
            <a:off x="407987" y="166281"/>
            <a:ext cx="11376026" cy="681037"/>
          </a:xfrm>
        </p:spPr>
        <p:txBody>
          <a:bodyPr>
            <a:noAutofit/>
          </a:bodyPr>
          <a:lstStyle/>
          <a:p>
            <a:pPr algn="l"/>
            <a:r>
              <a:rPr lang="en-US" sz="4000" b="0" dirty="0">
                <a:latin typeface="Arial"/>
                <a:cs typeface="Arial"/>
              </a:rPr>
              <a:t>Next Steps: Action for ALICE</a:t>
            </a:r>
            <a:endParaRPr lang="en-US" sz="4000" b="0" dirty="0"/>
          </a:p>
        </p:txBody>
      </p:sp>
      <p:sp>
        <p:nvSpPr>
          <p:cNvPr id="5" name="Text Placeholder 2">
            <a:extLst>
              <a:ext uri="{FF2B5EF4-FFF2-40B4-BE49-F238E27FC236}">
                <a16:creationId xmlns:a16="http://schemas.microsoft.com/office/drawing/2014/main" id="{1086CB4E-0D5A-483B-B23C-902442211B38}"/>
              </a:ext>
            </a:extLst>
          </p:cNvPr>
          <p:cNvSpPr>
            <a:spLocks noGrp="1"/>
          </p:cNvSpPr>
          <p:nvPr>
            <p:ph type="body" sz="quarter" idx="11"/>
          </p:nvPr>
        </p:nvSpPr>
        <p:spPr>
          <a:xfrm>
            <a:off x="407987" y="1153313"/>
            <a:ext cx="9976090" cy="5060028"/>
          </a:xfrm>
        </p:spPr>
        <p:txBody>
          <a:bodyPr>
            <a:noAutofit/>
          </a:bodyPr>
          <a:lstStyle/>
          <a:p>
            <a:pPr marL="0" lvl="0" indent="0">
              <a:buNone/>
            </a:pPr>
            <a:r>
              <a:rPr lang="en-US" dirty="0"/>
              <a:t>Messaging – internal and external</a:t>
            </a:r>
          </a:p>
          <a:p>
            <a:pPr marL="0" lvl="0" indent="0">
              <a:buNone/>
            </a:pPr>
            <a:r>
              <a:rPr lang="en-US" dirty="0"/>
              <a:t>	Check webpage for latest updates:  </a:t>
            </a:r>
            <a:r>
              <a:rPr lang="en-US" dirty="0">
                <a:solidFill>
                  <a:srgbClr val="7C81B8"/>
                </a:solidFill>
                <a:hlinkClick r:id="rId3">
                  <a:extLst>
                    <a:ext uri="{A12FA001-AC4F-418D-AE19-62706E023703}">
                      <ahyp:hlinkClr xmlns:ahyp="http://schemas.microsoft.com/office/drawing/2018/hyperlinkcolor" val="tx"/>
                    </a:ext>
                  </a:extLst>
                </a:hlinkClick>
              </a:rPr>
              <a:t>www.UnitedForALICE.org/COVID19</a:t>
            </a:r>
            <a:r>
              <a:rPr lang="en-US" dirty="0">
                <a:solidFill>
                  <a:srgbClr val="7C81B8"/>
                </a:solidFill>
              </a:rPr>
              <a:t> </a:t>
            </a:r>
            <a:endParaRPr lang="en-US" sz="1200" dirty="0">
              <a:solidFill>
                <a:srgbClr val="7C81B8"/>
              </a:solidFill>
            </a:endParaRPr>
          </a:p>
          <a:p>
            <a:pPr marL="0" lvl="0" indent="0">
              <a:buNone/>
            </a:pPr>
            <a:endParaRPr lang="en-US" dirty="0"/>
          </a:p>
          <a:p>
            <a:pPr marL="0" lvl="0" indent="0">
              <a:buNone/>
            </a:pPr>
            <a:r>
              <a:rPr lang="en-US" dirty="0"/>
              <a:t>Make the case for ALICE in your community</a:t>
            </a:r>
          </a:p>
          <a:p>
            <a:pPr marL="0" lvl="0" indent="0">
              <a:buNone/>
            </a:pPr>
            <a:r>
              <a:rPr lang="en-US" dirty="0"/>
              <a:t>	ALICE Recovery Fund</a:t>
            </a:r>
          </a:p>
          <a:p>
            <a:pPr marL="0" lvl="0" indent="0">
              <a:buNone/>
            </a:pPr>
            <a:r>
              <a:rPr lang="en-US" dirty="0"/>
              <a:t>	Immediate needs</a:t>
            </a:r>
          </a:p>
          <a:p>
            <a:pPr marL="0" lvl="0" indent="0">
              <a:buNone/>
            </a:pPr>
            <a:r>
              <a:rPr lang="en-US" dirty="0"/>
              <a:t>	Long-term recovery</a:t>
            </a:r>
          </a:p>
          <a:p>
            <a:pPr marL="0" lvl="0" indent="0">
              <a:buNone/>
            </a:pPr>
            <a:endParaRPr lang="en-US" sz="1200" dirty="0"/>
          </a:p>
          <a:p>
            <a:pPr marL="0" lvl="0" indent="0">
              <a:buNone/>
            </a:pPr>
            <a:r>
              <a:rPr lang="en-US" dirty="0"/>
              <a:t>Social Media: @United4ALICE on Twitter and Facebook</a:t>
            </a:r>
          </a:p>
          <a:p>
            <a:pPr marL="0" lvl="0" indent="0">
              <a:buNone/>
            </a:pPr>
            <a:r>
              <a:rPr lang="en-US" dirty="0"/>
              <a:t>	#</a:t>
            </a:r>
            <a:r>
              <a:rPr lang="en-US" dirty="0" err="1"/>
              <a:t>HelpALICE</a:t>
            </a:r>
            <a:r>
              <a:rPr lang="en-US" dirty="0"/>
              <a:t>		#EssentialALICE	#</a:t>
            </a:r>
            <a:r>
              <a:rPr lang="en-US" dirty="0" err="1"/>
              <a:t>UnitedForALICE</a:t>
            </a:r>
            <a:endParaRPr lang="en-US" dirty="0"/>
          </a:p>
          <a:p>
            <a:pPr marL="0" lvl="0" indent="0">
              <a:buNone/>
            </a:pPr>
            <a:r>
              <a:rPr lang="en-US" dirty="0"/>
              <a:t>	#</a:t>
            </a:r>
            <a:r>
              <a:rPr lang="en-US" dirty="0" err="1"/>
              <a:t>ActionForALICE</a:t>
            </a:r>
            <a:r>
              <a:rPr lang="en-US" dirty="0"/>
              <a:t>	#</a:t>
            </a:r>
            <a:r>
              <a:rPr lang="en-US" dirty="0" err="1"/>
              <a:t>MeetALICE</a:t>
            </a:r>
            <a:r>
              <a:rPr lang="en-US" dirty="0"/>
              <a:t>		#</a:t>
            </a:r>
            <a:r>
              <a:rPr lang="en-US" dirty="0" err="1"/>
              <a:t>ALICErecovery</a:t>
            </a:r>
            <a:r>
              <a:rPr lang="en-US" dirty="0"/>
              <a:t>	</a:t>
            </a:r>
          </a:p>
          <a:p>
            <a:pPr marL="0" lvl="0" indent="0">
              <a:buNone/>
            </a:pPr>
            <a:r>
              <a:rPr lang="en-US" dirty="0"/>
              <a:t>	</a:t>
            </a:r>
          </a:p>
          <a:p>
            <a:pPr marL="457200" lvl="1" indent="0">
              <a:buNone/>
            </a:pPr>
            <a:endParaRPr lang="en-US" dirty="0"/>
          </a:p>
        </p:txBody>
      </p:sp>
    </p:spTree>
    <p:extLst>
      <p:ext uri="{BB962C8B-B14F-4D97-AF65-F5344CB8AC3E}">
        <p14:creationId xmlns:p14="http://schemas.microsoft.com/office/powerpoint/2010/main" val="353289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AE23E7-518F-E441-B769-7C36C8CC1D57}"/>
              </a:ext>
            </a:extLst>
          </p:cNvPr>
          <p:cNvSpPr txBox="1">
            <a:spLocks/>
          </p:cNvSpPr>
          <p:nvPr/>
        </p:nvSpPr>
        <p:spPr>
          <a:xfrm>
            <a:off x="-192505" y="457200"/>
            <a:ext cx="12110224" cy="455155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endParaRPr lang="en-US" sz="4000" dirty="0">
              <a:solidFill>
                <a:schemeClr val="bg1"/>
              </a:solidFill>
            </a:endParaRPr>
          </a:p>
          <a:p>
            <a:pPr marL="0" indent="0" algn="ctr">
              <a:buNone/>
            </a:pPr>
            <a:endParaRPr lang="en-US" dirty="0">
              <a:solidFill>
                <a:schemeClr val="bg1"/>
              </a:solidFill>
            </a:endParaRPr>
          </a:p>
          <a:p>
            <a:pPr marL="0" indent="0" algn="ctr">
              <a:buNone/>
            </a:pPr>
            <a:endParaRPr lang="en-US" sz="4000" dirty="0">
              <a:solidFill>
                <a:schemeClr val="bg1"/>
              </a:solidFill>
            </a:endParaRPr>
          </a:p>
          <a:p>
            <a:pPr marL="0" indent="0" algn="ctr">
              <a:buNone/>
            </a:pPr>
            <a:r>
              <a:rPr lang="en-US" sz="4000" dirty="0" err="1">
                <a:solidFill>
                  <a:schemeClr val="tx1">
                    <a:lumMod val="75000"/>
                    <a:lumOff val="25000"/>
                  </a:schemeClr>
                </a:solidFill>
              </a:rPr>
              <a:t>www.UnitedForALICE.org</a:t>
            </a:r>
            <a:endParaRPr lang="en-US" sz="4000" dirty="0">
              <a:solidFill>
                <a:schemeClr val="tx1">
                  <a:lumMod val="75000"/>
                  <a:lumOff val="25000"/>
                </a:schemeClr>
              </a:solidFill>
            </a:endParaRPr>
          </a:p>
        </p:txBody>
      </p:sp>
    </p:spTree>
    <p:extLst>
      <p:ext uri="{BB962C8B-B14F-4D97-AF65-F5344CB8AC3E}">
        <p14:creationId xmlns:p14="http://schemas.microsoft.com/office/powerpoint/2010/main" val="805172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5618D8-3BB6-42FA-8310-165406644C50}"/>
              </a:ext>
            </a:extLst>
          </p:cNvPr>
          <p:cNvSpPr>
            <a:spLocks noGrp="1"/>
          </p:cNvSpPr>
          <p:nvPr>
            <p:ph type="body" sz="quarter" idx="10"/>
          </p:nvPr>
        </p:nvSpPr>
        <p:spPr/>
        <p:txBody>
          <a:bodyPr>
            <a:normAutofit/>
          </a:bodyPr>
          <a:lstStyle/>
          <a:p>
            <a:pPr algn="l"/>
            <a:r>
              <a:rPr lang="en-US" sz="4000" b="0" dirty="0"/>
              <a:t>United for ALICE </a:t>
            </a:r>
          </a:p>
        </p:txBody>
      </p:sp>
      <p:sp>
        <p:nvSpPr>
          <p:cNvPr id="3" name="Text Placeholder 2">
            <a:extLst>
              <a:ext uri="{FF2B5EF4-FFF2-40B4-BE49-F238E27FC236}">
                <a16:creationId xmlns:a16="http://schemas.microsoft.com/office/drawing/2014/main" id="{2C0E8032-A9CF-408E-A894-0BEFF12A8CB5}"/>
              </a:ext>
            </a:extLst>
          </p:cNvPr>
          <p:cNvSpPr>
            <a:spLocks noGrp="1"/>
          </p:cNvSpPr>
          <p:nvPr>
            <p:ph type="body" sz="quarter" idx="11"/>
          </p:nvPr>
        </p:nvSpPr>
        <p:spPr>
          <a:xfrm>
            <a:off x="407988" y="1318971"/>
            <a:ext cx="6739787" cy="4480167"/>
          </a:xfrm>
        </p:spPr>
        <p:txBody>
          <a:bodyPr>
            <a:normAutofit/>
          </a:bodyPr>
          <a:lstStyle/>
          <a:p>
            <a:pPr marL="68580" indent="0">
              <a:lnSpc>
                <a:spcPct val="100000"/>
              </a:lnSpc>
              <a:spcBef>
                <a:spcPts val="1200"/>
              </a:spcBef>
              <a:buNone/>
            </a:pPr>
            <a:r>
              <a:rPr lang="en-US" b="1" dirty="0">
                <a:solidFill>
                  <a:srgbClr val="515151"/>
                </a:solidFill>
              </a:rPr>
              <a:t>What we do</a:t>
            </a:r>
            <a:r>
              <a:rPr lang="en-US" dirty="0">
                <a:solidFill>
                  <a:srgbClr val="515151"/>
                </a:solidFill>
              </a:rPr>
              <a:t>:</a:t>
            </a:r>
          </a:p>
          <a:p>
            <a:pPr marL="411480" indent="-342900">
              <a:lnSpc>
                <a:spcPct val="100000"/>
              </a:lnSpc>
              <a:spcBef>
                <a:spcPts val="1200"/>
              </a:spcBef>
            </a:pPr>
            <a:r>
              <a:rPr lang="en-US" dirty="0"/>
              <a:t>Driver of innovation for ALICE households since 2007</a:t>
            </a:r>
          </a:p>
          <a:p>
            <a:pPr marL="411480" indent="-342900">
              <a:lnSpc>
                <a:spcPct val="100000"/>
              </a:lnSpc>
              <a:spcBef>
                <a:spcPts val="1200"/>
              </a:spcBef>
            </a:pPr>
            <a:r>
              <a:rPr lang="en-US" dirty="0"/>
              <a:t>Research team developed and updates a set of comprehensive measures of financial hardship</a:t>
            </a:r>
          </a:p>
          <a:p>
            <a:pPr marL="411480" indent="-342900">
              <a:lnSpc>
                <a:spcPct val="100000"/>
              </a:lnSpc>
              <a:spcBef>
                <a:spcPts val="1200"/>
              </a:spcBef>
            </a:pPr>
            <a:r>
              <a:rPr lang="en-US" dirty="0"/>
              <a:t>Data for all 3,000+ counties in U.S.</a:t>
            </a:r>
          </a:p>
          <a:p>
            <a:pPr marL="411480" indent="-342900">
              <a:lnSpc>
                <a:spcPct val="100000"/>
              </a:lnSpc>
              <a:spcBef>
                <a:spcPts val="1200"/>
              </a:spcBef>
            </a:pPr>
            <a:r>
              <a:rPr lang="en-US" dirty="0"/>
              <a:t>ALICE partners convene, advocate, and innovate in their local communities to highlight the issues faced by ALICE households and to generate solutions that promote financial stability</a:t>
            </a:r>
          </a:p>
          <a:p>
            <a:pPr marL="411480" indent="-342900">
              <a:lnSpc>
                <a:spcPct val="100000"/>
              </a:lnSpc>
              <a:spcBef>
                <a:spcPts val="1200"/>
              </a:spcBef>
            </a:pPr>
            <a:r>
              <a:rPr lang="en-US" dirty="0"/>
              <a:t>ALICE Recovery Fund</a:t>
            </a:r>
          </a:p>
          <a:p>
            <a:pPr marL="411480" indent="-342900">
              <a:lnSpc>
                <a:spcPct val="100000"/>
              </a:lnSpc>
              <a:spcBef>
                <a:spcPts val="1200"/>
              </a:spcBef>
            </a:pPr>
            <a:endParaRPr lang="en-US" dirty="0"/>
          </a:p>
          <a:p>
            <a:pPr marL="411480" indent="-342900">
              <a:lnSpc>
                <a:spcPct val="100000"/>
              </a:lnSpc>
              <a:spcBef>
                <a:spcPts val="1200"/>
              </a:spcBef>
            </a:pPr>
            <a:endParaRPr lang="en-US" dirty="0"/>
          </a:p>
        </p:txBody>
      </p:sp>
      <p:sp>
        <p:nvSpPr>
          <p:cNvPr id="4" name="TextBox 3">
            <a:extLst>
              <a:ext uri="{FF2B5EF4-FFF2-40B4-BE49-F238E27FC236}">
                <a16:creationId xmlns:a16="http://schemas.microsoft.com/office/drawing/2014/main" id="{5830E06A-FEA4-436A-8917-46F5E16CC9F3}"/>
              </a:ext>
            </a:extLst>
          </p:cNvPr>
          <p:cNvSpPr txBox="1"/>
          <p:nvPr/>
        </p:nvSpPr>
        <p:spPr>
          <a:xfrm>
            <a:off x="8154908" y="5389069"/>
            <a:ext cx="3210791" cy="461665"/>
          </a:xfrm>
          <a:prstGeom prst="rect">
            <a:avLst/>
          </a:prstGeom>
          <a:noFill/>
        </p:spPr>
        <p:txBody>
          <a:bodyPr wrap="square" rtlCol="0">
            <a:spAutoFit/>
          </a:bodyPr>
          <a:lstStyle/>
          <a:p>
            <a:r>
              <a:rPr lang="en-US" sz="2400" b="1" dirty="0">
                <a:solidFill>
                  <a:srgbClr val="10167F"/>
                </a:solidFill>
                <a:latin typeface="Arial" panose="020B0604020202020204" pitchFamily="34" charset="0"/>
                <a:cs typeface="Arial" panose="020B0604020202020204" pitchFamily="34" charset="0"/>
              </a:rPr>
              <a:t>UnitedForALICE.org </a:t>
            </a:r>
          </a:p>
        </p:txBody>
      </p:sp>
      <p:pic>
        <p:nvPicPr>
          <p:cNvPr id="6" name="Picture 5" descr="A close up of a sign&#10;&#10;Description automatically generated">
            <a:extLst>
              <a:ext uri="{FF2B5EF4-FFF2-40B4-BE49-F238E27FC236}">
                <a16:creationId xmlns:a16="http://schemas.microsoft.com/office/drawing/2014/main" id="{9EC155A3-C799-4C9C-BA09-9480256D28AE}"/>
              </a:ext>
            </a:extLst>
          </p:cNvPr>
          <p:cNvPicPr>
            <a:picLocks noChangeAspect="1"/>
          </p:cNvPicPr>
          <p:nvPr/>
        </p:nvPicPr>
        <p:blipFill>
          <a:blip r:embed="rId3"/>
          <a:stretch>
            <a:fillRect/>
          </a:stretch>
        </p:blipFill>
        <p:spPr>
          <a:xfrm>
            <a:off x="7736596" y="1381248"/>
            <a:ext cx="4047416" cy="3920139"/>
          </a:xfrm>
          <a:prstGeom prst="rect">
            <a:avLst/>
          </a:prstGeom>
        </p:spPr>
      </p:pic>
      <p:sp>
        <p:nvSpPr>
          <p:cNvPr id="7" name="TextBox 6">
            <a:extLst>
              <a:ext uri="{FF2B5EF4-FFF2-40B4-BE49-F238E27FC236}">
                <a16:creationId xmlns:a16="http://schemas.microsoft.com/office/drawing/2014/main" id="{AB98C807-F8B7-4BF5-9659-F095122CA34F}"/>
              </a:ext>
            </a:extLst>
          </p:cNvPr>
          <p:cNvSpPr txBox="1"/>
          <p:nvPr/>
        </p:nvSpPr>
        <p:spPr>
          <a:xfrm>
            <a:off x="1366344" y="6344205"/>
            <a:ext cx="7833087" cy="369332"/>
          </a:xfrm>
          <a:prstGeom prst="rect">
            <a:avLst/>
          </a:prstGeom>
          <a:noFill/>
        </p:spPr>
        <p:txBody>
          <a:bodyPr wrap="square" rtlCol="0">
            <a:spAutoFit/>
          </a:bodyPr>
          <a:lstStyle/>
          <a:p>
            <a:r>
              <a:rPr lang="en-US" b="1" i="1" dirty="0">
                <a:solidFill>
                  <a:srgbClr val="7C81B8"/>
                </a:solidFill>
                <a:latin typeface="Arial" panose="020B0604020202020204" pitchFamily="34" charset="0"/>
                <a:cs typeface="Arial" panose="020B0604020202020204" pitchFamily="34" charset="0"/>
              </a:rPr>
              <a:t>Founded and Directed by the United Way of Northern New Jersey </a:t>
            </a:r>
          </a:p>
        </p:txBody>
      </p:sp>
    </p:spTree>
    <p:extLst>
      <p:ext uri="{BB962C8B-B14F-4D97-AF65-F5344CB8AC3E}">
        <p14:creationId xmlns:p14="http://schemas.microsoft.com/office/powerpoint/2010/main" val="371745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3825E-E9BD-4A01-98CF-DEEA44FB56BB}"/>
              </a:ext>
            </a:extLst>
          </p:cNvPr>
          <p:cNvSpPr>
            <a:spLocks noGrp="1"/>
          </p:cNvSpPr>
          <p:nvPr>
            <p:ph type="body" sz="quarter" idx="11"/>
          </p:nvPr>
        </p:nvSpPr>
        <p:spPr>
          <a:xfrm>
            <a:off x="407989" y="1227855"/>
            <a:ext cx="5638612" cy="4787788"/>
          </a:xfrm>
        </p:spPr>
        <p:txBody>
          <a:bodyPr>
            <a:normAutofit/>
          </a:bodyPr>
          <a:lstStyle/>
          <a:p>
            <a:pPr>
              <a:lnSpc>
                <a:spcPct val="100000"/>
              </a:lnSpc>
              <a:spcBef>
                <a:spcPts val="600"/>
              </a:spcBef>
              <a:spcAft>
                <a:spcPts val="600"/>
              </a:spcAft>
            </a:pPr>
            <a:r>
              <a:rPr lang="en-US" dirty="0">
                <a:solidFill>
                  <a:schemeClr val="tx1">
                    <a:lumMod val="75000"/>
                    <a:lumOff val="25000"/>
                  </a:schemeClr>
                </a:solidFill>
              </a:rPr>
              <a:t>Who is ALICE?</a:t>
            </a:r>
          </a:p>
          <a:p>
            <a:pPr>
              <a:lnSpc>
                <a:spcPct val="100000"/>
              </a:lnSpc>
              <a:spcBef>
                <a:spcPts val="600"/>
              </a:spcBef>
              <a:spcAft>
                <a:spcPts val="600"/>
              </a:spcAft>
            </a:pPr>
            <a:r>
              <a:rPr lang="en-US" dirty="0">
                <a:solidFill>
                  <a:schemeClr val="tx1">
                    <a:lumMod val="75000"/>
                    <a:lumOff val="25000"/>
                  </a:schemeClr>
                </a:solidFill>
              </a:rPr>
              <a:t>COVID-19 crisis is unprecedented </a:t>
            </a:r>
            <a:endParaRPr lang="en-US" dirty="0">
              <a:solidFill>
                <a:srgbClr val="7C81B8"/>
              </a:solidFill>
            </a:endParaRPr>
          </a:p>
          <a:p>
            <a:pPr>
              <a:lnSpc>
                <a:spcPct val="100000"/>
              </a:lnSpc>
              <a:spcBef>
                <a:spcPts val="600"/>
              </a:spcBef>
              <a:spcAft>
                <a:spcPts val="600"/>
              </a:spcAft>
            </a:pPr>
            <a:r>
              <a:rPr lang="en-US" dirty="0">
                <a:solidFill>
                  <a:schemeClr val="tx1">
                    <a:lumMod val="75000"/>
                    <a:lumOff val="25000"/>
                  </a:schemeClr>
                </a:solidFill>
              </a:rPr>
              <a:t>Impact on: </a:t>
            </a:r>
          </a:p>
          <a:p>
            <a:pPr lvl="1">
              <a:lnSpc>
                <a:spcPct val="100000"/>
              </a:lnSpc>
              <a:spcBef>
                <a:spcPts val="600"/>
              </a:spcBef>
              <a:spcAft>
                <a:spcPts val="600"/>
              </a:spcAft>
            </a:pPr>
            <a:r>
              <a:rPr lang="en-US" dirty="0">
                <a:solidFill>
                  <a:schemeClr val="tx1">
                    <a:lumMod val="75000"/>
                    <a:lumOff val="25000"/>
                  </a:schemeClr>
                </a:solidFill>
              </a:rPr>
              <a:t>Children and Families </a:t>
            </a:r>
          </a:p>
          <a:p>
            <a:pPr lvl="1">
              <a:lnSpc>
                <a:spcPct val="100000"/>
              </a:lnSpc>
              <a:spcBef>
                <a:spcPts val="600"/>
              </a:spcBef>
              <a:spcAft>
                <a:spcPts val="600"/>
              </a:spcAft>
            </a:pPr>
            <a:r>
              <a:rPr lang="en-US" dirty="0">
                <a:solidFill>
                  <a:schemeClr val="tx1">
                    <a:lumMod val="75000"/>
                    <a:lumOff val="25000"/>
                  </a:schemeClr>
                </a:solidFill>
              </a:rPr>
              <a:t>Seniors</a:t>
            </a:r>
          </a:p>
          <a:p>
            <a:pPr lvl="1">
              <a:lnSpc>
                <a:spcPct val="100000"/>
              </a:lnSpc>
              <a:spcBef>
                <a:spcPts val="600"/>
              </a:spcBef>
              <a:spcAft>
                <a:spcPts val="600"/>
              </a:spcAft>
            </a:pPr>
            <a:r>
              <a:rPr lang="en-US" dirty="0">
                <a:solidFill>
                  <a:schemeClr val="tx1">
                    <a:lumMod val="75000"/>
                    <a:lumOff val="25000"/>
                  </a:schemeClr>
                </a:solidFill>
              </a:rPr>
              <a:t>Workers</a:t>
            </a:r>
          </a:p>
          <a:p>
            <a:pPr>
              <a:lnSpc>
                <a:spcPct val="100000"/>
              </a:lnSpc>
              <a:spcBef>
                <a:spcPts val="600"/>
              </a:spcBef>
              <a:spcAft>
                <a:spcPts val="600"/>
              </a:spcAft>
            </a:pPr>
            <a:r>
              <a:rPr lang="en-US" dirty="0"/>
              <a:t>Lessons from Superstorm Sandy, Great Recession</a:t>
            </a:r>
            <a:endParaRPr lang="en-US" dirty="0">
              <a:solidFill>
                <a:schemeClr val="tx1">
                  <a:lumMod val="75000"/>
                  <a:lumOff val="25000"/>
                </a:schemeClr>
              </a:solidFill>
            </a:endParaRPr>
          </a:p>
          <a:p>
            <a:pPr>
              <a:lnSpc>
                <a:spcPct val="100000"/>
              </a:lnSpc>
              <a:spcBef>
                <a:spcPts val="600"/>
              </a:spcBef>
              <a:spcAft>
                <a:spcPts val="600"/>
              </a:spcAft>
            </a:pPr>
            <a:r>
              <a:rPr lang="en-US" dirty="0">
                <a:solidFill>
                  <a:schemeClr val="tx1">
                    <a:lumMod val="75000"/>
                    <a:lumOff val="25000"/>
                  </a:schemeClr>
                </a:solidFill>
              </a:rPr>
              <a:t>Next steps</a:t>
            </a:r>
          </a:p>
          <a:p>
            <a:pPr>
              <a:lnSpc>
                <a:spcPct val="100000"/>
              </a:lnSpc>
              <a:spcBef>
                <a:spcPts val="600"/>
              </a:spcBef>
              <a:spcAft>
                <a:spcPts val="600"/>
              </a:spcAft>
            </a:pPr>
            <a:endParaRPr lang="en-US" dirty="0">
              <a:solidFill>
                <a:schemeClr val="tx1">
                  <a:lumMod val="75000"/>
                  <a:lumOff val="25000"/>
                </a:schemeClr>
              </a:solidFill>
            </a:endParaRPr>
          </a:p>
          <a:p>
            <a:pPr marL="0" indent="0">
              <a:lnSpc>
                <a:spcPct val="100000"/>
              </a:lnSpc>
              <a:spcBef>
                <a:spcPts val="600"/>
              </a:spcBef>
              <a:spcAft>
                <a:spcPts val="600"/>
              </a:spcAft>
              <a:buNone/>
            </a:pPr>
            <a:endParaRPr lang="en-US" b="1" dirty="0">
              <a:solidFill>
                <a:schemeClr val="tx1">
                  <a:lumMod val="75000"/>
                  <a:lumOff val="25000"/>
                </a:schemeClr>
              </a:solidFill>
            </a:endParaRPr>
          </a:p>
          <a:p>
            <a:pPr marL="0" indent="0">
              <a:lnSpc>
                <a:spcPct val="100000"/>
              </a:lnSpc>
              <a:spcBef>
                <a:spcPts val="600"/>
              </a:spcBef>
              <a:spcAft>
                <a:spcPts val="600"/>
              </a:spcAft>
              <a:buNone/>
            </a:pPr>
            <a:endParaRPr lang="en-US" b="1" dirty="0">
              <a:solidFill>
                <a:schemeClr val="tx1">
                  <a:lumMod val="75000"/>
                  <a:lumOff val="25000"/>
                </a:schemeClr>
              </a:solidFill>
            </a:endParaRPr>
          </a:p>
        </p:txBody>
      </p:sp>
      <p:sp>
        <p:nvSpPr>
          <p:cNvPr id="3" name="Title 2">
            <a:extLst>
              <a:ext uri="{FF2B5EF4-FFF2-40B4-BE49-F238E27FC236}">
                <a16:creationId xmlns:a16="http://schemas.microsoft.com/office/drawing/2014/main" id="{059E9E3A-3955-41FB-8B2F-BD6375178070}"/>
              </a:ext>
            </a:extLst>
          </p:cNvPr>
          <p:cNvSpPr>
            <a:spLocks noGrp="1"/>
          </p:cNvSpPr>
          <p:nvPr>
            <p:ph type="title" idx="4294967295"/>
          </p:nvPr>
        </p:nvSpPr>
        <p:spPr>
          <a:xfrm>
            <a:off x="407988" y="133350"/>
            <a:ext cx="10814050" cy="825500"/>
          </a:xfrm>
        </p:spPr>
        <p:txBody>
          <a:bodyPr/>
          <a:lstStyle/>
          <a:p>
            <a:r>
              <a:rPr lang="en-US" sz="4000" b="0" dirty="0">
                <a:solidFill>
                  <a:srgbClr val="7C81B8"/>
                </a:solidFill>
              </a:rPr>
              <a:t>Overview: ALICE and COVID-19</a:t>
            </a:r>
          </a:p>
        </p:txBody>
      </p:sp>
      <p:sp>
        <p:nvSpPr>
          <p:cNvPr id="5" name="TextBox 4">
            <a:extLst>
              <a:ext uri="{FF2B5EF4-FFF2-40B4-BE49-F238E27FC236}">
                <a16:creationId xmlns:a16="http://schemas.microsoft.com/office/drawing/2014/main" id="{6D0CF9E7-446B-4733-8F91-145F9F1BEC42}"/>
              </a:ext>
            </a:extLst>
          </p:cNvPr>
          <p:cNvSpPr txBox="1"/>
          <p:nvPr/>
        </p:nvSpPr>
        <p:spPr>
          <a:xfrm>
            <a:off x="6046600" y="1100157"/>
            <a:ext cx="5737412" cy="369332"/>
          </a:xfrm>
          <a:prstGeom prst="rect">
            <a:avLst/>
          </a:prstGeom>
          <a:noFill/>
        </p:spPr>
        <p:txBody>
          <a:bodyPr wrap="square" rtlCol="0">
            <a:spAutoFit/>
          </a:bodyPr>
          <a:lstStyle/>
          <a:p>
            <a:pPr algn="ctr"/>
            <a:r>
              <a:rPr lang="en-US" b="1" dirty="0"/>
              <a:t>Average Daily Cases Per 100,000</a:t>
            </a:r>
          </a:p>
        </p:txBody>
      </p:sp>
      <p:sp>
        <p:nvSpPr>
          <p:cNvPr id="7" name="Text Placeholder 4">
            <a:extLst>
              <a:ext uri="{FF2B5EF4-FFF2-40B4-BE49-F238E27FC236}">
                <a16:creationId xmlns:a16="http://schemas.microsoft.com/office/drawing/2014/main" id="{56321C5E-0716-44EB-81F6-74408B1A515C}"/>
              </a:ext>
            </a:extLst>
          </p:cNvPr>
          <p:cNvSpPr txBox="1">
            <a:spLocks/>
          </p:cNvSpPr>
          <p:nvPr/>
        </p:nvSpPr>
        <p:spPr>
          <a:xfrm>
            <a:off x="6145401" y="5749538"/>
            <a:ext cx="5083474" cy="356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000" i="1" dirty="0"/>
              <a:t>Source: NYTimes, Coronavirus in the US: Latest Map and Case Count, 8/3/2020</a:t>
            </a:r>
          </a:p>
        </p:txBody>
      </p:sp>
      <p:sp>
        <p:nvSpPr>
          <p:cNvPr id="9" name="TextBox 8">
            <a:extLst>
              <a:ext uri="{FF2B5EF4-FFF2-40B4-BE49-F238E27FC236}">
                <a16:creationId xmlns:a16="http://schemas.microsoft.com/office/drawing/2014/main" id="{CAE9F8A6-C561-47E7-8EF0-3FA83D791795}"/>
              </a:ext>
            </a:extLst>
          </p:cNvPr>
          <p:cNvSpPr txBox="1"/>
          <p:nvPr/>
        </p:nvSpPr>
        <p:spPr>
          <a:xfrm>
            <a:off x="547100" y="5279799"/>
            <a:ext cx="5826469" cy="461665"/>
          </a:xfrm>
          <a:prstGeom prst="rect">
            <a:avLst/>
          </a:prstGeom>
          <a:noFill/>
        </p:spPr>
        <p:txBody>
          <a:bodyPr wrap="square" rtlCol="0">
            <a:spAutoFit/>
          </a:bodyPr>
          <a:lstStyle/>
          <a:p>
            <a:r>
              <a:rPr lang="en-US" sz="2400" b="1" dirty="0">
                <a:solidFill>
                  <a:srgbClr val="10167F"/>
                </a:solidFill>
                <a:latin typeface="Arial" panose="020B0604020202020204" pitchFamily="34" charset="0"/>
                <a:cs typeface="Arial" panose="020B0604020202020204" pitchFamily="34" charset="0"/>
              </a:rPr>
              <a:t>UnitedForALICE.org/COVID19 </a:t>
            </a:r>
          </a:p>
        </p:txBody>
      </p:sp>
      <p:pic>
        <p:nvPicPr>
          <p:cNvPr id="10" name="Picture 9" descr="A picture containing map, food&#10;&#10;Description automatically generated">
            <a:extLst>
              <a:ext uri="{FF2B5EF4-FFF2-40B4-BE49-F238E27FC236}">
                <a16:creationId xmlns:a16="http://schemas.microsoft.com/office/drawing/2014/main" id="{65ED95CA-8989-494F-86E8-BF9AABDD023A}"/>
              </a:ext>
            </a:extLst>
          </p:cNvPr>
          <p:cNvPicPr>
            <a:picLocks noChangeAspect="1"/>
          </p:cNvPicPr>
          <p:nvPr/>
        </p:nvPicPr>
        <p:blipFill rotWithShape="1">
          <a:blip r:embed="rId3"/>
          <a:srcRect t="2170"/>
          <a:stretch/>
        </p:blipFill>
        <p:spPr>
          <a:xfrm>
            <a:off x="5945255" y="1469489"/>
            <a:ext cx="5940103" cy="4068991"/>
          </a:xfrm>
          <a:prstGeom prst="rect">
            <a:avLst/>
          </a:prstGeom>
        </p:spPr>
      </p:pic>
    </p:spTree>
    <p:extLst>
      <p:ext uri="{BB962C8B-B14F-4D97-AF65-F5344CB8AC3E}">
        <p14:creationId xmlns:p14="http://schemas.microsoft.com/office/powerpoint/2010/main" val="678999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9E9E3A-3955-41FB-8B2F-BD6375178070}"/>
              </a:ext>
            </a:extLst>
          </p:cNvPr>
          <p:cNvSpPr>
            <a:spLocks noGrp="1"/>
          </p:cNvSpPr>
          <p:nvPr>
            <p:ph type="title" idx="4294967295"/>
          </p:nvPr>
        </p:nvSpPr>
        <p:spPr>
          <a:xfrm>
            <a:off x="407988" y="133350"/>
            <a:ext cx="10814050" cy="825500"/>
          </a:xfrm>
        </p:spPr>
        <p:txBody>
          <a:bodyPr/>
          <a:lstStyle/>
          <a:p>
            <a:r>
              <a:rPr lang="en-US" sz="4000" b="0" dirty="0">
                <a:solidFill>
                  <a:srgbClr val="7C81B8"/>
                </a:solidFill>
              </a:rPr>
              <a:t>Who is ALICE?</a:t>
            </a:r>
          </a:p>
        </p:txBody>
      </p:sp>
      <p:pic>
        <p:nvPicPr>
          <p:cNvPr id="5" name="Picture 4" descr="A screenshot of a cell phone&#10;&#10;Description automatically generated">
            <a:extLst>
              <a:ext uri="{FF2B5EF4-FFF2-40B4-BE49-F238E27FC236}">
                <a16:creationId xmlns:a16="http://schemas.microsoft.com/office/drawing/2014/main" id="{BE31864C-509E-4CDC-8DEB-210B7858696E}"/>
              </a:ext>
            </a:extLst>
          </p:cNvPr>
          <p:cNvPicPr>
            <a:picLocks noChangeAspect="1"/>
          </p:cNvPicPr>
          <p:nvPr/>
        </p:nvPicPr>
        <p:blipFill>
          <a:blip r:embed="rId3"/>
          <a:stretch>
            <a:fillRect/>
          </a:stretch>
        </p:blipFill>
        <p:spPr>
          <a:xfrm>
            <a:off x="6174915" y="1425760"/>
            <a:ext cx="5609097" cy="4204385"/>
          </a:xfrm>
          <a:prstGeom prst="rect">
            <a:avLst/>
          </a:prstGeom>
        </p:spPr>
      </p:pic>
      <p:sp>
        <p:nvSpPr>
          <p:cNvPr id="8" name="Text Placeholder 1">
            <a:extLst>
              <a:ext uri="{FF2B5EF4-FFF2-40B4-BE49-F238E27FC236}">
                <a16:creationId xmlns:a16="http://schemas.microsoft.com/office/drawing/2014/main" id="{E5FE2C49-9036-43E5-B469-150821183E32}"/>
              </a:ext>
            </a:extLst>
          </p:cNvPr>
          <p:cNvSpPr txBox="1">
            <a:spLocks/>
          </p:cNvSpPr>
          <p:nvPr/>
        </p:nvSpPr>
        <p:spPr>
          <a:xfrm>
            <a:off x="407988" y="1211230"/>
            <a:ext cx="5091291" cy="478778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chemeClr val="bg2">
                    <a:lumMod val="25000"/>
                  </a:schemeClr>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0"/>
              </a:spcBef>
              <a:spcAft>
                <a:spcPts val="1800"/>
              </a:spcAft>
              <a:buFont typeface="Wingdings" pitchFamily="2" charset="2"/>
              <a:buChar char="§"/>
            </a:pPr>
            <a:r>
              <a:rPr lang="en-US" sz="2400" b="1" dirty="0"/>
              <a:t>A</a:t>
            </a:r>
            <a:r>
              <a:rPr lang="en-US" sz="2400" dirty="0"/>
              <a:t>sset </a:t>
            </a:r>
            <a:r>
              <a:rPr lang="en-US" sz="2400" b="1" dirty="0"/>
              <a:t>L</a:t>
            </a:r>
            <a:r>
              <a:rPr lang="en-US" sz="2400" dirty="0"/>
              <a:t>imited, </a:t>
            </a:r>
            <a:r>
              <a:rPr lang="en-US" sz="2400" b="1" dirty="0"/>
              <a:t>I</a:t>
            </a:r>
            <a:r>
              <a:rPr lang="en-US" sz="2400" dirty="0"/>
              <a:t>ncome </a:t>
            </a:r>
            <a:r>
              <a:rPr lang="en-US" sz="2400" b="1" dirty="0"/>
              <a:t>C</a:t>
            </a:r>
            <a:r>
              <a:rPr lang="en-US" sz="2400" dirty="0"/>
              <a:t>onstrained, </a:t>
            </a:r>
            <a:r>
              <a:rPr lang="en-US" sz="2400" b="1" dirty="0"/>
              <a:t>E</a:t>
            </a:r>
            <a:r>
              <a:rPr lang="en-US" sz="2400" dirty="0"/>
              <a:t>mployed</a:t>
            </a:r>
          </a:p>
          <a:p>
            <a:pPr>
              <a:lnSpc>
                <a:spcPct val="110000"/>
              </a:lnSpc>
              <a:spcBef>
                <a:spcPts val="0"/>
              </a:spcBef>
              <a:spcAft>
                <a:spcPts val="1800"/>
              </a:spcAft>
              <a:buFont typeface="Wingdings" pitchFamily="2" charset="2"/>
              <a:buChar char="§"/>
            </a:pPr>
            <a:r>
              <a:rPr lang="en-US" sz="2400" dirty="0"/>
              <a:t>Above FPL, below Household Survival Budget</a:t>
            </a:r>
          </a:p>
          <a:p>
            <a:pPr>
              <a:lnSpc>
                <a:spcPct val="110000"/>
              </a:lnSpc>
              <a:spcBef>
                <a:spcPts val="0"/>
              </a:spcBef>
              <a:spcAft>
                <a:spcPts val="1800"/>
              </a:spcAft>
              <a:buFont typeface="Wingdings" pitchFamily="2" charset="2"/>
              <a:buChar char="§"/>
            </a:pPr>
            <a:r>
              <a:rPr lang="en-US" sz="2400" dirty="0"/>
              <a:t>Low-wage jobs – cashiers, health care workers, security guards, laborers, office administration</a:t>
            </a:r>
          </a:p>
          <a:p>
            <a:pPr>
              <a:lnSpc>
                <a:spcPct val="110000"/>
              </a:lnSpc>
              <a:spcBef>
                <a:spcPts val="0"/>
              </a:spcBef>
              <a:spcAft>
                <a:spcPts val="1800"/>
              </a:spcAft>
              <a:buFont typeface="Wingdings" pitchFamily="2" charset="2"/>
              <a:buChar char="§"/>
            </a:pPr>
            <a:r>
              <a:rPr lang="en-US" sz="2400" dirty="0"/>
              <a:t>No savings…</a:t>
            </a:r>
          </a:p>
          <a:p>
            <a:pPr lvl="1">
              <a:lnSpc>
                <a:spcPct val="110000"/>
              </a:lnSpc>
              <a:spcBef>
                <a:spcPts val="0"/>
              </a:spcBef>
              <a:spcAft>
                <a:spcPts val="1800"/>
              </a:spcAft>
              <a:buFont typeface="Wingdings" pitchFamily="2" charset="2"/>
              <a:buChar char="§"/>
            </a:pPr>
            <a:r>
              <a:rPr lang="en-US" sz="2400" dirty="0"/>
              <a:t>For emergencies</a:t>
            </a:r>
          </a:p>
          <a:p>
            <a:pPr lvl="1">
              <a:lnSpc>
                <a:spcPct val="110000"/>
              </a:lnSpc>
              <a:spcBef>
                <a:spcPts val="0"/>
              </a:spcBef>
              <a:spcAft>
                <a:spcPts val="1800"/>
              </a:spcAft>
              <a:buFont typeface="Wingdings" pitchFamily="2" charset="2"/>
              <a:buChar char="§"/>
            </a:pPr>
            <a:r>
              <a:rPr lang="en-US" sz="2400" dirty="0"/>
              <a:t>For investing in the future – education, homeownership, retirement</a:t>
            </a:r>
          </a:p>
          <a:p>
            <a:endParaRPr lang="en-US" dirty="0"/>
          </a:p>
        </p:txBody>
      </p:sp>
    </p:spTree>
    <p:extLst>
      <p:ext uri="{BB962C8B-B14F-4D97-AF65-F5344CB8AC3E}">
        <p14:creationId xmlns:p14="http://schemas.microsoft.com/office/powerpoint/2010/main" val="21826151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3825E-E9BD-4A01-98CF-DEEA44FB56BB}"/>
              </a:ext>
            </a:extLst>
          </p:cNvPr>
          <p:cNvSpPr>
            <a:spLocks noGrp="1"/>
          </p:cNvSpPr>
          <p:nvPr>
            <p:ph type="body" sz="quarter" idx="11"/>
          </p:nvPr>
        </p:nvSpPr>
        <p:spPr>
          <a:xfrm>
            <a:off x="407988" y="1227855"/>
            <a:ext cx="5554055" cy="4787788"/>
          </a:xfrm>
        </p:spPr>
        <p:txBody>
          <a:bodyPr>
            <a:normAutofit/>
          </a:bodyPr>
          <a:lstStyle/>
          <a:p>
            <a:pPr>
              <a:lnSpc>
                <a:spcPct val="100000"/>
              </a:lnSpc>
              <a:spcBef>
                <a:spcPts val="600"/>
              </a:spcBef>
              <a:spcAft>
                <a:spcPts val="600"/>
              </a:spcAft>
            </a:pPr>
            <a:r>
              <a:rPr lang="en-US" b="1" dirty="0">
                <a:solidFill>
                  <a:srgbClr val="10167F"/>
                </a:solidFill>
              </a:rPr>
              <a:t>35% of households in STATE were already vulnerable before the pandemic</a:t>
            </a:r>
          </a:p>
          <a:p>
            <a:pPr lvl="1">
              <a:lnSpc>
                <a:spcPct val="100000"/>
              </a:lnSpc>
              <a:spcBef>
                <a:spcPts val="600"/>
              </a:spcBef>
              <a:spcAft>
                <a:spcPts val="600"/>
              </a:spcAft>
            </a:pPr>
            <a:r>
              <a:rPr lang="en-US" dirty="0">
                <a:solidFill>
                  <a:schemeClr val="tx1">
                    <a:lumMod val="75000"/>
                    <a:lumOff val="25000"/>
                  </a:schemeClr>
                </a:solidFill>
              </a:rPr>
              <a:t>12% of households were in poverty</a:t>
            </a:r>
          </a:p>
          <a:p>
            <a:pPr lvl="1">
              <a:lnSpc>
                <a:spcPct val="100000"/>
              </a:lnSpc>
              <a:spcBef>
                <a:spcPts val="600"/>
              </a:spcBef>
              <a:spcAft>
                <a:spcPts val="600"/>
              </a:spcAft>
            </a:pPr>
            <a:r>
              <a:rPr lang="en-US" dirty="0">
                <a:solidFill>
                  <a:schemeClr val="tx1">
                    <a:lumMod val="75000"/>
                    <a:lumOff val="25000"/>
                  </a:schemeClr>
                </a:solidFill>
              </a:rPr>
              <a:t>23% of households were ALICE</a:t>
            </a:r>
          </a:p>
          <a:p>
            <a:pPr>
              <a:lnSpc>
                <a:spcPct val="100000"/>
              </a:lnSpc>
              <a:spcBef>
                <a:spcPts val="600"/>
              </a:spcBef>
              <a:spcAft>
                <a:spcPts val="600"/>
              </a:spcAft>
            </a:pPr>
            <a:r>
              <a:rPr lang="en-US" dirty="0">
                <a:solidFill>
                  <a:schemeClr val="tx1">
                    <a:lumMod val="75000"/>
                    <a:lumOff val="25000"/>
                  </a:schemeClr>
                </a:solidFill>
              </a:rPr>
              <a:t>The number of ALICE households will increase </a:t>
            </a:r>
          </a:p>
          <a:p>
            <a:pPr lvl="1">
              <a:lnSpc>
                <a:spcPct val="100000"/>
              </a:lnSpc>
              <a:spcBef>
                <a:spcPts val="600"/>
              </a:spcBef>
              <a:spcAft>
                <a:spcPts val="600"/>
              </a:spcAft>
            </a:pPr>
            <a:r>
              <a:rPr lang="en-US" dirty="0">
                <a:solidFill>
                  <a:schemeClr val="tx1">
                    <a:lumMod val="75000"/>
                    <a:lumOff val="25000"/>
                  </a:schemeClr>
                </a:solidFill>
              </a:rPr>
              <a:t>Rising unemployment</a:t>
            </a:r>
          </a:p>
          <a:p>
            <a:pPr lvl="1">
              <a:lnSpc>
                <a:spcPct val="100000"/>
              </a:lnSpc>
              <a:spcBef>
                <a:spcPts val="600"/>
              </a:spcBef>
              <a:spcAft>
                <a:spcPts val="600"/>
              </a:spcAft>
            </a:pPr>
            <a:r>
              <a:rPr lang="en-US" dirty="0">
                <a:solidFill>
                  <a:schemeClr val="tx1">
                    <a:lumMod val="75000"/>
                    <a:lumOff val="25000"/>
                  </a:schemeClr>
                </a:solidFill>
              </a:rPr>
              <a:t>Closed businesses</a:t>
            </a:r>
          </a:p>
          <a:p>
            <a:pPr lvl="1">
              <a:lnSpc>
                <a:spcPct val="100000"/>
              </a:lnSpc>
              <a:spcBef>
                <a:spcPts val="600"/>
              </a:spcBef>
              <a:spcAft>
                <a:spcPts val="600"/>
              </a:spcAft>
            </a:pPr>
            <a:r>
              <a:rPr lang="en-US" dirty="0">
                <a:solidFill>
                  <a:schemeClr val="tx1">
                    <a:lumMod val="75000"/>
                    <a:lumOff val="25000"/>
                  </a:schemeClr>
                </a:solidFill>
              </a:rPr>
              <a:t>Halted production of goods/services</a:t>
            </a:r>
          </a:p>
          <a:p>
            <a:pPr>
              <a:lnSpc>
                <a:spcPct val="100000"/>
              </a:lnSpc>
              <a:spcBef>
                <a:spcPts val="600"/>
              </a:spcBef>
              <a:spcAft>
                <a:spcPts val="600"/>
              </a:spcAft>
            </a:pPr>
            <a:r>
              <a:rPr lang="en-US" dirty="0">
                <a:solidFill>
                  <a:schemeClr val="tx1">
                    <a:lumMod val="75000"/>
                    <a:lumOff val="25000"/>
                  </a:schemeClr>
                </a:solidFill>
              </a:rPr>
              <a:t>Inequalities are exacerbated by the pandemic</a:t>
            </a:r>
          </a:p>
          <a:p>
            <a:pPr marL="0" indent="0">
              <a:lnSpc>
                <a:spcPct val="100000"/>
              </a:lnSpc>
              <a:spcBef>
                <a:spcPts val="600"/>
              </a:spcBef>
              <a:spcAft>
                <a:spcPts val="600"/>
              </a:spcAft>
              <a:buNone/>
            </a:pPr>
            <a:endParaRPr lang="en-US" dirty="0">
              <a:solidFill>
                <a:schemeClr val="tx1">
                  <a:lumMod val="75000"/>
                  <a:lumOff val="25000"/>
                </a:schemeClr>
              </a:solidFill>
            </a:endParaRPr>
          </a:p>
          <a:p>
            <a:pPr lvl="1">
              <a:lnSpc>
                <a:spcPct val="100000"/>
              </a:lnSpc>
              <a:spcBef>
                <a:spcPts val="600"/>
              </a:spcBef>
              <a:spcAft>
                <a:spcPts val="600"/>
              </a:spcAft>
            </a:pPr>
            <a:endParaRPr lang="en-US" dirty="0">
              <a:solidFill>
                <a:srgbClr val="7C81B8"/>
              </a:solidFill>
            </a:endParaRPr>
          </a:p>
        </p:txBody>
      </p:sp>
      <p:sp>
        <p:nvSpPr>
          <p:cNvPr id="3" name="Title 2">
            <a:extLst>
              <a:ext uri="{FF2B5EF4-FFF2-40B4-BE49-F238E27FC236}">
                <a16:creationId xmlns:a16="http://schemas.microsoft.com/office/drawing/2014/main" id="{059E9E3A-3955-41FB-8B2F-BD6375178070}"/>
              </a:ext>
            </a:extLst>
          </p:cNvPr>
          <p:cNvSpPr>
            <a:spLocks noGrp="1"/>
          </p:cNvSpPr>
          <p:nvPr>
            <p:ph type="title" idx="4294967295"/>
          </p:nvPr>
        </p:nvSpPr>
        <p:spPr>
          <a:xfrm>
            <a:off x="407988" y="133350"/>
            <a:ext cx="10814050" cy="825500"/>
          </a:xfrm>
        </p:spPr>
        <p:txBody>
          <a:bodyPr/>
          <a:lstStyle/>
          <a:p>
            <a:r>
              <a:rPr lang="en-US" sz="4000" b="0" dirty="0">
                <a:solidFill>
                  <a:srgbClr val="7C81B8"/>
                </a:solidFill>
              </a:rPr>
              <a:t>COVID-19 Crisis is Unprecedented </a:t>
            </a:r>
          </a:p>
        </p:txBody>
      </p:sp>
      <p:sp>
        <p:nvSpPr>
          <p:cNvPr id="4" name="TextBox 3">
            <a:extLst>
              <a:ext uri="{FF2B5EF4-FFF2-40B4-BE49-F238E27FC236}">
                <a16:creationId xmlns:a16="http://schemas.microsoft.com/office/drawing/2014/main" id="{92621F79-9D12-449B-8707-956357784F9C}"/>
              </a:ext>
            </a:extLst>
          </p:cNvPr>
          <p:cNvSpPr txBox="1"/>
          <p:nvPr/>
        </p:nvSpPr>
        <p:spPr>
          <a:xfrm>
            <a:off x="6899536" y="1345529"/>
            <a:ext cx="4607293" cy="307777"/>
          </a:xfrm>
          <a:prstGeom prst="rect">
            <a:avLst/>
          </a:prstGeom>
          <a:noFill/>
        </p:spPr>
        <p:txBody>
          <a:bodyPr wrap="square" rtlCol="0">
            <a:spAutoFit/>
          </a:bodyPr>
          <a:lstStyle/>
          <a:p>
            <a:r>
              <a:rPr lang="en-US" sz="1400" b="1" dirty="0">
                <a:solidFill>
                  <a:schemeClr val="tx1">
                    <a:lumMod val="85000"/>
                    <a:lumOff val="15000"/>
                  </a:schemeClr>
                </a:solidFill>
                <a:latin typeface="Arial" panose="020B0604020202020204" pitchFamily="34" charset="0"/>
                <a:cs typeface="Arial" panose="020B0604020202020204" pitchFamily="34" charset="0"/>
              </a:rPr>
              <a:t>Households by Income, Illinois, 2018</a:t>
            </a:r>
          </a:p>
        </p:txBody>
      </p:sp>
      <p:sp>
        <p:nvSpPr>
          <p:cNvPr id="8" name="Text Placeholder 4">
            <a:extLst>
              <a:ext uri="{FF2B5EF4-FFF2-40B4-BE49-F238E27FC236}">
                <a16:creationId xmlns:a16="http://schemas.microsoft.com/office/drawing/2014/main" id="{0FCD351A-FE4F-4734-B96A-E3775FB2F816}"/>
              </a:ext>
            </a:extLst>
          </p:cNvPr>
          <p:cNvSpPr txBox="1">
            <a:spLocks/>
          </p:cNvSpPr>
          <p:nvPr/>
        </p:nvSpPr>
        <p:spPr>
          <a:xfrm>
            <a:off x="6508377" y="5257962"/>
            <a:ext cx="4978819" cy="4407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2000" b="0" i="0" kern="1200">
                <a:solidFill>
                  <a:srgbClr val="51515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1100" i="1" dirty="0"/>
              <a:t>Sources: ALICE Threshold, 2018; American Community Survey, 2018 </a:t>
            </a:r>
            <a:endParaRPr lang="en-US" sz="1100" i="1" kern="0" dirty="0">
              <a:solidFill>
                <a:schemeClr val="tx2"/>
              </a:solidFill>
              <a:cs typeface="ＭＳ Ｐゴシック" pitchFamily="-106" charset="-128"/>
            </a:endParaRPr>
          </a:p>
        </p:txBody>
      </p:sp>
      <p:pic>
        <p:nvPicPr>
          <p:cNvPr id="6" name="Picture 5" descr="A close up of a logo&#10;&#10;Description automatically generated">
            <a:extLst>
              <a:ext uri="{FF2B5EF4-FFF2-40B4-BE49-F238E27FC236}">
                <a16:creationId xmlns:a16="http://schemas.microsoft.com/office/drawing/2014/main" id="{93917207-93CE-4596-9196-A8026D2AAE0B}"/>
              </a:ext>
            </a:extLst>
          </p:cNvPr>
          <p:cNvPicPr>
            <a:picLocks noChangeAspect="1"/>
          </p:cNvPicPr>
          <p:nvPr/>
        </p:nvPicPr>
        <p:blipFill>
          <a:blip r:embed="rId3"/>
          <a:stretch>
            <a:fillRect/>
          </a:stretch>
        </p:blipFill>
        <p:spPr>
          <a:xfrm>
            <a:off x="6096000" y="1718022"/>
            <a:ext cx="5423454" cy="3475223"/>
          </a:xfrm>
          <a:prstGeom prst="rect">
            <a:avLst/>
          </a:prstGeom>
        </p:spPr>
      </p:pic>
    </p:spTree>
    <p:extLst>
      <p:ext uri="{BB962C8B-B14F-4D97-AF65-F5344CB8AC3E}">
        <p14:creationId xmlns:p14="http://schemas.microsoft.com/office/powerpoint/2010/main" val="13520737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3825E-E9BD-4A01-98CF-DEEA44FB56BB}"/>
              </a:ext>
            </a:extLst>
          </p:cNvPr>
          <p:cNvSpPr>
            <a:spLocks noGrp="1"/>
          </p:cNvSpPr>
          <p:nvPr>
            <p:ph type="body" sz="quarter" idx="11"/>
          </p:nvPr>
        </p:nvSpPr>
        <p:spPr>
          <a:xfrm>
            <a:off x="407989" y="1227855"/>
            <a:ext cx="6041648" cy="4787788"/>
          </a:xfrm>
        </p:spPr>
        <p:txBody>
          <a:bodyPr>
            <a:normAutofit/>
          </a:bodyPr>
          <a:lstStyle/>
          <a:p>
            <a:pPr>
              <a:lnSpc>
                <a:spcPct val="100000"/>
              </a:lnSpc>
              <a:spcBef>
                <a:spcPts val="600"/>
              </a:spcBef>
              <a:spcAft>
                <a:spcPts val="600"/>
              </a:spcAft>
            </a:pPr>
            <a:r>
              <a:rPr lang="en-US" b="1" dirty="0">
                <a:solidFill>
                  <a:srgbClr val="10167F"/>
                </a:solidFill>
              </a:rPr>
              <a:t>35% of households in STATE are vulnerable</a:t>
            </a:r>
          </a:p>
          <a:p>
            <a:pPr>
              <a:lnSpc>
                <a:spcPct val="100000"/>
              </a:lnSpc>
              <a:spcBef>
                <a:spcPts val="600"/>
              </a:spcBef>
              <a:spcAft>
                <a:spcPts val="600"/>
              </a:spcAft>
            </a:pPr>
            <a:r>
              <a:rPr lang="en-US" dirty="0">
                <a:solidFill>
                  <a:schemeClr val="tx1">
                    <a:lumMod val="75000"/>
                    <a:lumOff val="25000"/>
                  </a:schemeClr>
                </a:solidFill>
              </a:rPr>
              <a:t>Dual impact:</a:t>
            </a:r>
          </a:p>
          <a:p>
            <a:pPr lvl="1">
              <a:lnSpc>
                <a:spcPct val="100000"/>
              </a:lnSpc>
              <a:spcBef>
                <a:spcPts val="600"/>
              </a:spcBef>
              <a:spcAft>
                <a:spcPts val="600"/>
              </a:spcAft>
            </a:pPr>
            <a:r>
              <a:rPr lang="en-US" dirty="0">
                <a:solidFill>
                  <a:schemeClr val="tx1">
                    <a:lumMod val="75000"/>
                    <a:lumOff val="25000"/>
                  </a:schemeClr>
                </a:solidFill>
              </a:rPr>
              <a:t>Health of individuals: 30% to 70% of U.S. population projected to become infected</a:t>
            </a:r>
          </a:p>
          <a:p>
            <a:pPr lvl="1">
              <a:lnSpc>
                <a:spcPct val="100000"/>
              </a:lnSpc>
              <a:spcBef>
                <a:spcPts val="600"/>
              </a:spcBef>
              <a:spcAft>
                <a:spcPts val="600"/>
              </a:spcAft>
            </a:pPr>
            <a:r>
              <a:rPr lang="en-US" dirty="0">
                <a:solidFill>
                  <a:schemeClr val="tx1">
                    <a:lumMod val="75000"/>
                    <a:lumOff val="25000"/>
                  </a:schemeClr>
                </a:solidFill>
              </a:rPr>
              <a:t>Economic capability of workers and businesses is diminished</a:t>
            </a:r>
          </a:p>
          <a:p>
            <a:pPr>
              <a:lnSpc>
                <a:spcPct val="100000"/>
              </a:lnSpc>
              <a:spcBef>
                <a:spcPts val="600"/>
              </a:spcBef>
              <a:spcAft>
                <a:spcPts val="600"/>
              </a:spcAft>
            </a:pPr>
            <a:r>
              <a:rPr lang="en-US" dirty="0">
                <a:solidFill>
                  <a:schemeClr val="tx1">
                    <a:lumMod val="75000"/>
                    <a:lumOff val="25000"/>
                  </a:schemeClr>
                </a:solidFill>
              </a:rPr>
              <a:t>All regions of the country impacted simultaneously</a:t>
            </a:r>
          </a:p>
          <a:p>
            <a:pPr marL="457200" lvl="1" indent="0">
              <a:lnSpc>
                <a:spcPct val="100000"/>
              </a:lnSpc>
              <a:spcBef>
                <a:spcPts val="600"/>
              </a:spcBef>
              <a:spcAft>
                <a:spcPts val="600"/>
              </a:spcAft>
              <a:buNone/>
            </a:pPr>
            <a:endParaRPr lang="en-US" dirty="0">
              <a:solidFill>
                <a:srgbClr val="7C81B8"/>
              </a:solidFill>
            </a:endParaRPr>
          </a:p>
        </p:txBody>
      </p:sp>
      <p:sp>
        <p:nvSpPr>
          <p:cNvPr id="6" name="Title 2">
            <a:extLst>
              <a:ext uri="{FF2B5EF4-FFF2-40B4-BE49-F238E27FC236}">
                <a16:creationId xmlns:a16="http://schemas.microsoft.com/office/drawing/2014/main" id="{70190299-4CCC-4F47-AF46-F7052F7EA169}"/>
              </a:ext>
            </a:extLst>
          </p:cNvPr>
          <p:cNvSpPr txBox="1">
            <a:spLocks/>
          </p:cNvSpPr>
          <p:nvPr/>
        </p:nvSpPr>
        <p:spPr>
          <a:xfrm>
            <a:off x="407988" y="133350"/>
            <a:ext cx="10814050" cy="825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a:lstStyle>
          <a:p>
            <a:r>
              <a:rPr lang="en-US" sz="4000" b="0" dirty="0">
                <a:solidFill>
                  <a:srgbClr val="7C81B8"/>
                </a:solidFill>
              </a:rPr>
              <a:t>COVID-19 Crisis is Unprecedented </a:t>
            </a:r>
          </a:p>
        </p:txBody>
      </p:sp>
      <p:pic>
        <p:nvPicPr>
          <p:cNvPr id="3" name="Picture 2">
            <a:extLst>
              <a:ext uri="{FF2B5EF4-FFF2-40B4-BE49-F238E27FC236}">
                <a16:creationId xmlns:a16="http://schemas.microsoft.com/office/drawing/2014/main" id="{55FFC193-B10A-4495-8E1B-22B42100851E}"/>
              </a:ext>
            </a:extLst>
          </p:cNvPr>
          <p:cNvPicPr>
            <a:picLocks noChangeAspect="1"/>
          </p:cNvPicPr>
          <p:nvPr/>
        </p:nvPicPr>
        <p:blipFill rotWithShape="1">
          <a:blip r:embed="rId3"/>
          <a:srcRect t="8178" r="50000" b="8978"/>
          <a:stretch/>
        </p:blipFill>
        <p:spPr>
          <a:xfrm>
            <a:off x="7163034" y="1227855"/>
            <a:ext cx="3492773" cy="4340352"/>
          </a:xfrm>
          <a:prstGeom prst="rect">
            <a:avLst/>
          </a:prstGeom>
        </p:spPr>
      </p:pic>
    </p:spTree>
    <p:extLst>
      <p:ext uri="{BB962C8B-B14F-4D97-AF65-F5344CB8AC3E}">
        <p14:creationId xmlns:p14="http://schemas.microsoft.com/office/powerpoint/2010/main" val="545329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ADCF-062B-410C-BCB1-A4693683FCFF}"/>
              </a:ext>
            </a:extLst>
          </p:cNvPr>
          <p:cNvSpPr>
            <a:spLocks noGrp="1"/>
          </p:cNvSpPr>
          <p:nvPr>
            <p:ph type="body" sz="quarter" idx="10"/>
          </p:nvPr>
        </p:nvSpPr>
        <p:spPr>
          <a:xfrm>
            <a:off x="203200" y="144463"/>
            <a:ext cx="11988799" cy="681037"/>
          </a:xfrm>
        </p:spPr>
        <p:txBody>
          <a:bodyPr>
            <a:noAutofit/>
          </a:bodyPr>
          <a:lstStyle/>
          <a:p>
            <a:pPr algn="l"/>
            <a:r>
              <a:rPr lang="en-US" sz="4000" b="0" dirty="0"/>
              <a:t>Families With Children and College Students</a:t>
            </a:r>
          </a:p>
        </p:txBody>
      </p:sp>
      <p:sp>
        <p:nvSpPr>
          <p:cNvPr id="3" name="Text Placeholder 2">
            <a:extLst>
              <a:ext uri="{FF2B5EF4-FFF2-40B4-BE49-F238E27FC236}">
                <a16:creationId xmlns:a16="http://schemas.microsoft.com/office/drawing/2014/main" id="{02C289E4-A033-4527-9649-892E6D04BAC1}"/>
              </a:ext>
            </a:extLst>
          </p:cNvPr>
          <p:cNvSpPr>
            <a:spLocks noGrp="1"/>
          </p:cNvSpPr>
          <p:nvPr>
            <p:ph type="body" sz="quarter" idx="11"/>
          </p:nvPr>
        </p:nvSpPr>
        <p:spPr>
          <a:xfrm>
            <a:off x="407986" y="1329693"/>
            <a:ext cx="11290028" cy="4496342"/>
          </a:xfrm>
        </p:spPr>
        <p:txBody>
          <a:bodyPr>
            <a:normAutofit/>
          </a:bodyPr>
          <a:lstStyle/>
          <a:p>
            <a:pPr>
              <a:lnSpc>
                <a:spcPct val="112000"/>
              </a:lnSpc>
            </a:pPr>
            <a:r>
              <a:rPr lang="en-US" b="1" dirty="0">
                <a:solidFill>
                  <a:srgbClr val="21246C"/>
                </a:solidFill>
              </a:rPr>
              <a:t>School closures have a significant impact on families with children and college students</a:t>
            </a:r>
            <a:br>
              <a:rPr lang="en-US" b="1" dirty="0">
                <a:solidFill>
                  <a:srgbClr val="21246C"/>
                </a:solidFill>
              </a:rPr>
            </a:br>
            <a:endParaRPr lang="en-US" b="1" dirty="0">
              <a:solidFill>
                <a:srgbClr val="21246C"/>
              </a:solidFill>
            </a:endParaRPr>
          </a:p>
          <a:p>
            <a:pPr lvl="1">
              <a:lnSpc>
                <a:spcPct val="112000"/>
              </a:lnSpc>
            </a:pPr>
            <a:r>
              <a:rPr lang="en-US" dirty="0"/>
              <a:t>Disruption to normal life - meals, socialization, learning</a:t>
            </a:r>
          </a:p>
          <a:p>
            <a:pPr lvl="1">
              <a:lnSpc>
                <a:spcPct val="112000"/>
              </a:lnSpc>
            </a:pPr>
            <a:r>
              <a:rPr lang="en-US" dirty="0"/>
              <a:t>For some children, school is their one safe place</a:t>
            </a:r>
          </a:p>
          <a:p>
            <a:pPr lvl="1">
              <a:lnSpc>
                <a:spcPct val="112000"/>
              </a:lnSpc>
            </a:pPr>
            <a:r>
              <a:rPr lang="en-US" dirty="0"/>
              <a:t>Having children at home limits parents’ ability to work</a:t>
            </a:r>
          </a:p>
          <a:p>
            <a:pPr lvl="1">
              <a:lnSpc>
                <a:spcPct val="112000"/>
              </a:lnSpc>
            </a:pPr>
            <a:r>
              <a:rPr lang="en-US" dirty="0"/>
              <a:t>Digital divide – gap in access to internet and technology</a:t>
            </a:r>
          </a:p>
          <a:p>
            <a:pPr lvl="1">
              <a:lnSpc>
                <a:spcPct val="112000"/>
              </a:lnSpc>
            </a:pPr>
            <a:r>
              <a:rPr lang="en-US" dirty="0"/>
              <a:t>College students – online learning challenges, loss of housing/meals, jobs</a:t>
            </a:r>
          </a:p>
          <a:p>
            <a:pPr lvl="1">
              <a:lnSpc>
                <a:spcPct val="112000"/>
              </a:lnSpc>
            </a:pPr>
            <a:r>
              <a:rPr lang="en-US" dirty="0"/>
              <a:t>Many school and college staffers are ALICE workers</a:t>
            </a:r>
          </a:p>
          <a:p>
            <a:pPr lvl="1">
              <a:lnSpc>
                <a:spcPct val="112000"/>
              </a:lnSpc>
              <a:spcBef>
                <a:spcPts val="1200"/>
              </a:spcBef>
              <a:spcAft>
                <a:spcPts val="1200"/>
              </a:spcAft>
            </a:pPr>
            <a:endParaRPr lang="en-US" dirty="0"/>
          </a:p>
        </p:txBody>
      </p:sp>
    </p:spTree>
    <p:extLst>
      <p:ext uri="{BB962C8B-B14F-4D97-AF65-F5344CB8AC3E}">
        <p14:creationId xmlns:p14="http://schemas.microsoft.com/office/powerpoint/2010/main" val="18119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ADCF-062B-410C-BCB1-A4693683FCFF}"/>
              </a:ext>
            </a:extLst>
          </p:cNvPr>
          <p:cNvSpPr>
            <a:spLocks noGrp="1"/>
          </p:cNvSpPr>
          <p:nvPr>
            <p:ph type="body" sz="quarter" idx="10"/>
          </p:nvPr>
        </p:nvSpPr>
        <p:spPr>
          <a:xfrm>
            <a:off x="203200" y="144463"/>
            <a:ext cx="11988799" cy="681037"/>
          </a:xfrm>
        </p:spPr>
        <p:txBody>
          <a:bodyPr>
            <a:noAutofit/>
          </a:bodyPr>
          <a:lstStyle/>
          <a:p>
            <a:pPr algn="l"/>
            <a:r>
              <a:rPr lang="en-US" sz="4000" b="0" dirty="0"/>
              <a:t>Seniors: The Most Vulnerable Age Group</a:t>
            </a:r>
          </a:p>
        </p:txBody>
      </p:sp>
      <p:sp>
        <p:nvSpPr>
          <p:cNvPr id="3" name="Text Placeholder 2">
            <a:extLst>
              <a:ext uri="{FF2B5EF4-FFF2-40B4-BE49-F238E27FC236}">
                <a16:creationId xmlns:a16="http://schemas.microsoft.com/office/drawing/2014/main" id="{02C289E4-A033-4527-9649-892E6D04BAC1}"/>
              </a:ext>
            </a:extLst>
          </p:cNvPr>
          <p:cNvSpPr>
            <a:spLocks noGrp="1"/>
          </p:cNvSpPr>
          <p:nvPr>
            <p:ph type="body" sz="quarter" idx="11"/>
          </p:nvPr>
        </p:nvSpPr>
        <p:spPr>
          <a:xfrm>
            <a:off x="423752" y="1266630"/>
            <a:ext cx="10817062" cy="4912447"/>
          </a:xfrm>
        </p:spPr>
        <p:txBody>
          <a:bodyPr>
            <a:normAutofit/>
          </a:bodyPr>
          <a:lstStyle/>
          <a:p>
            <a:pPr>
              <a:lnSpc>
                <a:spcPct val="112000"/>
              </a:lnSpc>
            </a:pPr>
            <a:r>
              <a:rPr lang="en-US" b="1" dirty="0">
                <a:solidFill>
                  <a:srgbClr val="21246C"/>
                </a:solidFill>
              </a:rPr>
              <a:t>Almost half of seniors are below the ALICE Threshold and face unique challenges</a:t>
            </a:r>
            <a:br>
              <a:rPr lang="en-US" b="1" dirty="0">
                <a:solidFill>
                  <a:srgbClr val="21246C"/>
                </a:solidFill>
              </a:rPr>
            </a:br>
            <a:endParaRPr lang="en-US" b="1" dirty="0">
              <a:solidFill>
                <a:srgbClr val="21246C"/>
              </a:solidFill>
            </a:endParaRPr>
          </a:p>
          <a:p>
            <a:pPr lvl="1">
              <a:lnSpc>
                <a:spcPct val="112000"/>
              </a:lnSpc>
            </a:pPr>
            <a:r>
              <a:rPr lang="en-US" dirty="0"/>
              <a:t>Stock market decline will reduce retirement funds</a:t>
            </a:r>
          </a:p>
          <a:p>
            <a:pPr lvl="1">
              <a:lnSpc>
                <a:spcPct val="112000"/>
              </a:lnSpc>
            </a:pPr>
            <a:r>
              <a:rPr lang="en-US" dirty="0"/>
              <a:t>Seniors often live in group quarters with higher infection risk</a:t>
            </a:r>
          </a:p>
          <a:p>
            <a:pPr lvl="1">
              <a:lnSpc>
                <a:spcPct val="112000"/>
              </a:lnSpc>
            </a:pPr>
            <a:r>
              <a:rPr lang="en-US" dirty="0"/>
              <a:t>Delays in non-essential care cause/exacerbate health issues</a:t>
            </a:r>
          </a:p>
          <a:p>
            <a:pPr lvl="1">
              <a:lnSpc>
                <a:spcPct val="112000"/>
              </a:lnSpc>
            </a:pPr>
            <a:r>
              <a:rPr lang="en-US" dirty="0"/>
              <a:t>Increased isolation</a:t>
            </a:r>
          </a:p>
          <a:p>
            <a:pPr lvl="2">
              <a:lnSpc>
                <a:spcPct val="112000"/>
              </a:lnSpc>
            </a:pPr>
            <a:r>
              <a:rPr lang="en-US" dirty="0"/>
              <a:t>Restricted visiting to senior housing</a:t>
            </a:r>
          </a:p>
          <a:p>
            <a:pPr lvl="2">
              <a:lnSpc>
                <a:spcPct val="112000"/>
              </a:lnSpc>
            </a:pPr>
            <a:r>
              <a:rPr lang="en-US" dirty="0"/>
              <a:t>Closure of senior centers</a:t>
            </a:r>
          </a:p>
          <a:p>
            <a:pPr lvl="1">
              <a:lnSpc>
                <a:spcPct val="112000"/>
              </a:lnSpc>
            </a:pPr>
            <a:r>
              <a:rPr lang="en-US" dirty="0"/>
              <a:t>ALICE caregivers, paid and unpaid</a:t>
            </a:r>
          </a:p>
          <a:p>
            <a:pPr lvl="2">
              <a:lnSpc>
                <a:spcPct val="112000"/>
              </a:lnSpc>
            </a:pPr>
            <a:r>
              <a:rPr lang="en-US" dirty="0"/>
              <a:t>More responsibility, fewer supports</a:t>
            </a:r>
          </a:p>
          <a:p>
            <a:pPr lvl="1">
              <a:lnSpc>
                <a:spcPct val="112000"/>
              </a:lnSpc>
            </a:pPr>
            <a:r>
              <a:rPr lang="en-US" dirty="0"/>
              <a:t>Disrupted medication supply chain</a:t>
            </a:r>
          </a:p>
          <a:p>
            <a:pPr lvl="1">
              <a:lnSpc>
                <a:spcPct val="112000"/>
              </a:lnSpc>
              <a:spcBef>
                <a:spcPts val="1200"/>
              </a:spcBef>
              <a:spcAft>
                <a:spcPts val="1200"/>
              </a:spcAft>
            </a:pPr>
            <a:endParaRPr lang="en-US" dirty="0"/>
          </a:p>
        </p:txBody>
      </p:sp>
    </p:spTree>
    <p:extLst>
      <p:ext uri="{BB962C8B-B14F-4D97-AF65-F5344CB8AC3E}">
        <p14:creationId xmlns:p14="http://schemas.microsoft.com/office/powerpoint/2010/main" val="36004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ADCF-062B-410C-BCB1-A4693683FCFF}"/>
              </a:ext>
            </a:extLst>
          </p:cNvPr>
          <p:cNvSpPr>
            <a:spLocks noGrp="1"/>
          </p:cNvSpPr>
          <p:nvPr>
            <p:ph type="body" sz="quarter" idx="10"/>
          </p:nvPr>
        </p:nvSpPr>
        <p:spPr>
          <a:xfrm>
            <a:off x="407986" y="144463"/>
            <a:ext cx="11784013" cy="681037"/>
          </a:xfrm>
        </p:spPr>
        <p:txBody>
          <a:bodyPr>
            <a:noAutofit/>
          </a:bodyPr>
          <a:lstStyle/>
          <a:p>
            <a:pPr algn="l"/>
            <a:r>
              <a:rPr lang="en-US" sz="4000" b="0" dirty="0"/>
              <a:t>ALICE Essential Workers: </a:t>
            </a:r>
            <a:r>
              <a:rPr lang="en-US" sz="3600" b="0" dirty="0"/>
              <a:t>Low-Wage, High-Risk</a:t>
            </a:r>
          </a:p>
        </p:txBody>
      </p:sp>
      <p:sp>
        <p:nvSpPr>
          <p:cNvPr id="3" name="Text Placeholder 2">
            <a:extLst>
              <a:ext uri="{FF2B5EF4-FFF2-40B4-BE49-F238E27FC236}">
                <a16:creationId xmlns:a16="http://schemas.microsoft.com/office/drawing/2014/main" id="{02C289E4-A033-4527-9649-892E6D04BAC1}"/>
              </a:ext>
            </a:extLst>
          </p:cNvPr>
          <p:cNvSpPr>
            <a:spLocks noGrp="1"/>
          </p:cNvSpPr>
          <p:nvPr>
            <p:ph type="body" sz="quarter" idx="11"/>
          </p:nvPr>
        </p:nvSpPr>
        <p:spPr>
          <a:xfrm>
            <a:off x="407986" y="1329693"/>
            <a:ext cx="10101351" cy="4426674"/>
          </a:xfrm>
        </p:spPr>
        <p:txBody>
          <a:bodyPr>
            <a:normAutofit/>
          </a:bodyPr>
          <a:lstStyle/>
          <a:p>
            <a:pPr marL="0" indent="0">
              <a:lnSpc>
                <a:spcPct val="100000"/>
              </a:lnSpc>
              <a:spcBef>
                <a:spcPts val="1200"/>
              </a:spcBef>
              <a:spcAft>
                <a:spcPts val="1200"/>
              </a:spcAft>
              <a:buNone/>
            </a:pPr>
            <a:r>
              <a:rPr lang="en-US" b="1" dirty="0">
                <a:solidFill>
                  <a:srgbClr val="21246C"/>
                </a:solidFill>
              </a:rPr>
              <a:t>Essential Workers are at Risk</a:t>
            </a:r>
          </a:p>
          <a:p>
            <a:pPr>
              <a:lnSpc>
                <a:spcPct val="100000"/>
              </a:lnSpc>
              <a:spcBef>
                <a:spcPts val="1200"/>
              </a:spcBef>
              <a:spcAft>
                <a:spcPts val="1200"/>
              </a:spcAft>
            </a:pPr>
            <a:r>
              <a:rPr lang="en-US" dirty="0"/>
              <a:t>Many ALICE jobs are critical now; workers vulnerable to illness</a:t>
            </a:r>
          </a:p>
          <a:p>
            <a:pPr lvl="2">
              <a:lnSpc>
                <a:spcPct val="100000"/>
              </a:lnSpc>
              <a:spcBef>
                <a:spcPts val="600"/>
              </a:spcBef>
              <a:spcAft>
                <a:spcPts val="600"/>
              </a:spcAft>
            </a:pPr>
            <a:r>
              <a:rPr lang="en-US" dirty="0"/>
              <a:t>Health care workers</a:t>
            </a:r>
          </a:p>
          <a:p>
            <a:pPr lvl="2">
              <a:lnSpc>
                <a:spcPct val="100000"/>
              </a:lnSpc>
              <a:spcBef>
                <a:spcPts val="600"/>
              </a:spcBef>
              <a:spcAft>
                <a:spcPts val="600"/>
              </a:spcAft>
            </a:pPr>
            <a:r>
              <a:rPr lang="en-US" dirty="0"/>
              <a:t>Grocery store clerks</a:t>
            </a:r>
          </a:p>
          <a:p>
            <a:pPr lvl="2">
              <a:lnSpc>
                <a:spcPct val="100000"/>
              </a:lnSpc>
              <a:spcBef>
                <a:spcPts val="600"/>
              </a:spcBef>
              <a:spcAft>
                <a:spcPts val="600"/>
              </a:spcAft>
            </a:pPr>
            <a:r>
              <a:rPr lang="en-US" dirty="0"/>
              <a:t>Limited protective gear</a:t>
            </a:r>
          </a:p>
          <a:p>
            <a:pPr>
              <a:lnSpc>
                <a:spcPct val="100000"/>
              </a:lnSpc>
              <a:spcBef>
                <a:spcPts val="600"/>
              </a:spcBef>
              <a:spcAft>
                <a:spcPts val="600"/>
              </a:spcAft>
            </a:pPr>
            <a:r>
              <a:rPr lang="en-US" dirty="0"/>
              <a:t>Many essential workers also have additional family caregiving responsibilities </a:t>
            </a:r>
          </a:p>
          <a:p>
            <a:pPr>
              <a:lnSpc>
                <a:spcPct val="100000"/>
              </a:lnSpc>
              <a:spcBef>
                <a:spcPts val="600"/>
              </a:spcBef>
              <a:spcAft>
                <a:spcPts val="600"/>
              </a:spcAft>
            </a:pPr>
            <a:r>
              <a:rPr lang="en-US" dirty="0"/>
              <a:t>No safety net = no choice but to work</a:t>
            </a:r>
          </a:p>
          <a:p>
            <a:pPr>
              <a:lnSpc>
                <a:spcPct val="100000"/>
              </a:lnSpc>
              <a:spcBef>
                <a:spcPts val="600"/>
              </a:spcBef>
              <a:spcAft>
                <a:spcPts val="600"/>
              </a:spcAft>
            </a:pPr>
            <a:r>
              <a:rPr lang="en-US" dirty="0"/>
              <a:t>Higher levels of stress</a:t>
            </a:r>
          </a:p>
        </p:txBody>
      </p:sp>
      <p:sp>
        <p:nvSpPr>
          <p:cNvPr id="4" name="Text Placeholder 1">
            <a:extLst>
              <a:ext uri="{FF2B5EF4-FFF2-40B4-BE49-F238E27FC236}">
                <a16:creationId xmlns:a16="http://schemas.microsoft.com/office/drawing/2014/main" id="{96ACD41D-2DF8-4161-8882-38D65ED562C1}"/>
              </a:ext>
            </a:extLst>
          </p:cNvPr>
          <p:cNvSpPr txBox="1">
            <a:spLocks/>
          </p:cNvSpPr>
          <p:nvPr/>
        </p:nvSpPr>
        <p:spPr>
          <a:xfrm>
            <a:off x="1979112" y="6032500"/>
            <a:ext cx="8189647" cy="681037"/>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4400" b="1" i="0" kern="1200">
                <a:solidFill>
                  <a:srgbClr val="7C81B8"/>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sz="2800" dirty="0"/>
              <a:t>#EssentialALICE</a:t>
            </a:r>
          </a:p>
        </p:txBody>
      </p:sp>
    </p:spTree>
    <p:extLst>
      <p:ext uri="{BB962C8B-B14F-4D97-AF65-F5344CB8AC3E}">
        <p14:creationId xmlns:p14="http://schemas.microsoft.com/office/powerpoint/2010/main" val="305881050"/>
      </p:ext>
    </p:extLst>
  </p:cSld>
  <p:clrMapOvr>
    <a:masterClrMapping/>
  </p:clrMapOvr>
</p:sld>
</file>

<file path=ppt/theme/theme1.xml><?xml version="1.0" encoding="utf-8"?>
<a:theme xmlns:a="http://schemas.openxmlformats.org/drawingml/2006/main" name="Office Theme">
  <a:themeElements>
    <a:clrScheme name="Custom 130">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515151"/>
      </a:accent5>
      <a:accent6>
        <a:srgbClr val="EA7200"/>
      </a:accent6>
      <a:hlink>
        <a:srgbClr val="004E95"/>
      </a:hlink>
      <a:folHlink>
        <a:srgbClr val="EE463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U_TEMPLATE" id="{2114A908-477C-1E43-A498-2B8CC8A28233}" vid="{33AD7312-E341-3E49-81CF-76D7ACAB28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9881d7a-2493-4f87-b013-de87180368bb">
      <UserInfo>
        <DisplayName>Catherine Connelly</DisplayName>
        <AccountId>8588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3B0DF8100B5B4E8AFA435988FFD563" ma:contentTypeVersion="12" ma:contentTypeDescription="Create a new document." ma:contentTypeScope="" ma:versionID="9fc49831dd30a8dd19cc027f94c9d66a">
  <xsd:schema xmlns:xsd="http://www.w3.org/2001/XMLSchema" xmlns:xs="http://www.w3.org/2001/XMLSchema" xmlns:p="http://schemas.microsoft.com/office/2006/metadata/properties" xmlns:ns3="96c9e92c-7f0d-4338-8f31-023c5ddda6b7" xmlns:ns4="29881d7a-2493-4f87-b013-de87180368bb" targetNamespace="http://schemas.microsoft.com/office/2006/metadata/properties" ma:root="true" ma:fieldsID="3b5be30b49fa41bbde10490ffae58d53" ns3:_="" ns4:_="">
    <xsd:import namespace="96c9e92c-7f0d-4338-8f31-023c5ddda6b7"/>
    <xsd:import namespace="29881d7a-2493-4f87-b013-de87180368b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9e92c-7f0d-4338-8f31-023c5ddda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881d7a-2493-4f87-b013-de87180368b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DE9446-8D5E-4D1B-8B76-92DD19B886BD}">
  <ds:schemaRefs>
    <ds:schemaRef ds:uri="http://purl.org/dc/elements/1.1/"/>
    <ds:schemaRef ds:uri="http://purl.org/dc/terms/"/>
    <ds:schemaRef ds:uri="http://schemas.microsoft.com/office/2006/metadata/properties"/>
    <ds:schemaRef ds:uri="29881d7a-2493-4f87-b013-de87180368bb"/>
    <ds:schemaRef ds:uri="http://purl.org/dc/dcmitype/"/>
    <ds:schemaRef ds:uri="96c9e92c-7f0d-4338-8f31-023c5ddda6b7"/>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7DCD8C0-CF30-4615-A2A9-86BA848888C3}">
  <ds:schemaRefs>
    <ds:schemaRef ds:uri="http://schemas.microsoft.com/sharepoint/v3/contenttype/forms"/>
  </ds:schemaRefs>
</ds:datastoreItem>
</file>

<file path=customXml/itemProps3.xml><?xml version="1.0" encoding="utf-8"?>
<ds:datastoreItem xmlns:ds="http://schemas.openxmlformats.org/officeDocument/2006/customXml" ds:itemID="{2F695061-92F3-4ECF-A574-8928FFEC8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c9e92c-7f0d-4338-8f31-023c5ddda6b7"/>
    <ds:schemaRef ds:uri="29881d7a-2493-4f87-b013-de8718036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WU_TEMPLATE</Template>
  <TotalTime>0</TotalTime>
  <Words>4277</Words>
  <Application>Microsoft Office PowerPoint</Application>
  <PresentationFormat>Widescreen</PresentationFormat>
  <Paragraphs>332</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PowerPoint Presentation</vt:lpstr>
      <vt:lpstr>PowerPoint Presentation</vt:lpstr>
      <vt:lpstr>Overview: ALICE and COVID-19</vt:lpstr>
      <vt:lpstr>Who is ALICE?</vt:lpstr>
      <vt:lpstr>COVID-19 Crisis is Unprecedented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cp:revision>
  <cp:lastPrinted>2019-02-25T19:03:25Z</cp:lastPrinted>
  <dcterms:created xsi:type="dcterms:W3CDTF">2017-08-24T14:03:48Z</dcterms:created>
  <dcterms:modified xsi:type="dcterms:W3CDTF">2020-12-10T15:06:39Z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0x010100E23B0DF8100B5B4E8AFA435988FFD563</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